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7561263" cy="10693400"/>
  <p:notesSz cx="6858000" cy="9144000"/>
  <p:defaultTextStyle>
    <a:defPPr>
      <a:defRPr lang="pt-PT"/>
    </a:defPPr>
    <a:lvl1pPr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78841" indent="-187285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57682" indent="-374569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436523" indent="-561854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915364" indent="-749138" algn="l" defTabSz="957682" rtl="0" fontAlgn="base">
      <a:spcBef>
        <a:spcPct val="0"/>
      </a:spcBef>
      <a:spcAft>
        <a:spcPct val="0"/>
      </a:spcAft>
      <a:defRPr sz="1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1457782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1749339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2040895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2332452" algn="l" defTabSz="583113" rtl="0" eaLnBrk="1" latinLnBrk="0" hangingPunct="1">
      <a:defRPr sz="1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3BFEB"/>
    <a:srgbClr val="F8F8F8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566" y="216"/>
      </p:cViewPr>
      <p:guideLst>
        <p:guide orient="horz" pos="3368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F5BC93-A75D-48CF-ABC0-03A57115B301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501884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3555BB-21FB-446B-9C03-CF211434425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7564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78841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57682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36523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15364" algn="l" defTabSz="957682" rtl="0" fontAlgn="base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394378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3254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2129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31005" algn="l" defTabSz="95775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67095" y="3321889"/>
            <a:ext cx="6427074" cy="229215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34191" y="6059595"/>
            <a:ext cx="5292884" cy="27327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5268A-B476-4FBE-BDE3-F12898E79E06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DE470-EE79-4950-A9C8-9386398C97E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5F3E-5E5C-4E3A-A3D1-86BFA2319EEA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D0E74-AA2B-419E-BA88-1FE64FCDAC5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675471" y="599029"/>
            <a:ext cx="2381273" cy="1277514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29029" y="599029"/>
            <a:ext cx="7020423" cy="1277514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8817A-1D30-44DA-BCF9-8472DBEA4C60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3A167-55CF-4876-B818-D7F84A6D233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4795-A727-4135-8173-69B0E11AABA6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DE6AA-BA11-4306-91FC-AEDEFE5FB5D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88" y="6871502"/>
            <a:ext cx="6427074" cy="2123828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97288" y="4532323"/>
            <a:ext cx="6427074" cy="2339181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5775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2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3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2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1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00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CF8EC-CF48-4F5E-A8C3-4EE37DE35AFB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23DD7-2E43-4A42-89E1-D481367BA6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29027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355896" y="3492683"/>
            <a:ext cx="4700848" cy="9881494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2643-38E5-4044-B960-24132DECAA89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FAD1-D3C9-4FAA-A4C8-D8EE7AC399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3" y="428233"/>
            <a:ext cx="6805137" cy="1782233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78066" y="2393644"/>
            <a:ext cx="3340871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378066" y="3391196"/>
            <a:ext cx="3340871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3841018" y="2393644"/>
            <a:ext cx="3342184" cy="997555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78876" indent="0">
              <a:buNone/>
              <a:defRPr sz="2100" b="1"/>
            </a:lvl2pPr>
            <a:lvl3pPr marL="957751" indent="0">
              <a:buNone/>
              <a:defRPr sz="1800" b="1"/>
            </a:lvl3pPr>
            <a:lvl4pPr marL="1436627" indent="0">
              <a:buNone/>
              <a:defRPr sz="1700" b="1"/>
            </a:lvl4pPr>
            <a:lvl5pPr marL="1915502" indent="0">
              <a:buNone/>
              <a:defRPr sz="1700" b="1"/>
            </a:lvl5pPr>
            <a:lvl6pPr marL="2394378" indent="0">
              <a:buNone/>
              <a:defRPr sz="1700" b="1"/>
            </a:lvl6pPr>
            <a:lvl7pPr marL="2873254" indent="0">
              <a:buNone/>
              <a:defRPr sz="1700" b="1"/>
            </a:lvl7pPr>
            <a:lvl8pPr marL="3352129" indent="0">
              <a:buNone/>
              <a:defRPr sz="1700" b="1"/>
            </a:lvl8pPr>
            <a:lvl9pPr marL="3831005" indent="0">
              <a:buNone/>
              <a:defRPr sz="17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3841018" y="3391196"/>
            <a:ext cx="3342184" cy="6161082"/>
          </a:xfrm>
        </p:spPr>
        <p:txBody>
          <a:bodyPr/>
          <a:lstStyle>
            <a:lvl1pPr>
              <a:defRPr sz="2600"/>
            </a:lvl1pPr>
            <a:lvl2pPr>
              <a:defRPr sz="21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E5BF-F29C-415F-9F43-86282C0ABFF1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9A02-BB69-49B8-AE37-5CCE1EF9EBE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41029-0AA8-44F1-8137-A23C09095D4E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79EF-6C38-4ECD-8B34-0D8543FD5A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35D71-D128-48D1-A814-A55CE20AEA8D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D1E04-EE2B-42CC-B2D1-C978D31110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8066" y="425755"/>
            <a:ext cx="2487604" cy="18119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956244" y="425761"/>
            <a:ext cx="4226956" cy="91265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78066" y="2237695"/>
            <a:ext cx="2487604" cy="7314584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3640-DB02-407F-8DAD-9D6B826CBC06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41468-0A15-44DB-9B42-F3C8BF5A41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2060" y="7485381"/>
            <a:ext cx="4536758" cy="88369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876" indent="0">
              <a:buNone/>
              <a:defRPr sz="2900"/>
            </a:lvl2pPr>
            <a:lvl3pPr marL="957751" indent="0">
              <a:buNone/>
              <a:defRPr sz="2600"/>
            </a:lvl3pPr>
            <a:lvl4pPr marL="1436627" indent="0">
              <a:buNone/>
              <a:defRPr sz="2100"/>
            </a:lvl4pPr>
            <a:lvl5pPr marL="1915502" indent="0">
              <a:buNone/>
              <a:defRPr sz="2100"/>
            </a:lvl5pPr>
            <a:lvl6pPr marL="2394378" indent="0">
              <a:buNone/>
              <a:defRPr sz="2100"/>
            </a:lvl6pPr>
            <a:lvl7pPr marL="2873254" indent="0">
              <a:buNone/>
              <a:defRPr sz="2100"/>
            </a:lvl7pPr>
            <a:lvl8pPr marL="3352129" indent="0">
              <a:buNone/>
              <a:defRPr sz="2100"/>
            </a:lvl8pPr>
            <a:lvl9pPr marL="3831005" indent="0">
              <a:buNone/>
              <a:defRPr sz="2100"/>
            </a:lvl9pPr>
          </a:lstStyle>
          <a:p>
            <a:pPr lvl="0"/>
            <a:r>
              <a:rPr lang="pt-PT" noProof="0" smtClean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482060" y="8369073"/>
            <a:ext cx="4536758" cy="1254988"/>
          </a:xfrm>
        </p:spPr>
        <p:txBody>
          <a:bodyPr/>
          <a:lstStyle>
            <a:lvl1pPr marL="0" indent="0">
              <a:buNone/>
              <a:defRPr sz="1500"/>
            </a:lvl1pPr>
            <a:lvl2pPr marL="478876" indent="0">
              <a:buNone/>
              <a:defRPr sz="1300"/>
            </a:lvl2pPr>
            <a:lvl3pPr marL="957751" indent="0">
              <a:buNone/>
              <a:defRPr sz="1000"/>
            </a:lvl3pPr>
            <a:lvl4pPr marL="1436627" indent="0">
              <a:buNone/>
              <a:defRPr sz="1000"/>
            </a:lvl4pPr>
            <a:lvl5pPr marL="1915502" indent="0">
              <a:buNone/>
              <a:defRPr sz="1000"/>
            </a:lvl5pPr>
            <a:lvl6pPr marL="2394378" indent="0">
              <a:buNone/>
              <a:defRPr sz="1000"/>
            </a:lvl6pPr>
            <a:lvl7pPr marL="2873254" indent="0">
              <a:buNone/>
              <a:defRPr sz="1000"/>
            </a:lvl7pPr>
            <a:lvl8pPr marL="3352129" indent="0">
              <a:buNone/>
              <a:defRPr sz="1000"/>
            </a:lvl8pPr>
            <a:lvl9pPr marL="3831005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32515-D117-4F7B-A700-01C0BF66F1AF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DBFC7-231B-4B39-BCB6-6062C0E8BDB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378027" y="428629"/>
            <a:ext cx="6805213" cy="1781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378027" y="2495553"/>
            <a:ext cx="6805213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5" tIns="47887" rIns="95775" bIns="478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378027" y="9910765"/>
            <a:ext cx="1764629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l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F687D-0A4A-4D2D-891E-0BB857112D7F}" type="datetimeFigureOut">
              <a:rPr lang="pt-PT"/>
              <a:pPr>
                <a:defRPr/>
              </a:pPr>
              <a:t>14-10-2016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2583812" y="9910765"/>
            <a:ext cx="2393643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ctr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5418611" y="9910765"/>
            <a:ext cx="1764629" cy="569912"/>
          </a:xfrm>
          <a:prstGeom prst="rect">
            <a:avLst/>
          </a:prstGeom>
        </p:spPr>
        <p:txBody>
          <a:bodyPr vert="horz" lIns="95775" tIns="47887" rIns="95775" bIns="47887" rtlCol="0" anchor="ctr"/>
          <a:lstStyle>
            <a:lvl1pPr algn="r" defTabSz="957751" fontAlgn="auto">
              <a:spcBef>
                <a:spcPts val="0"/>
              </a:spcBef>
              <a:spcAft>
                <a:spcPts val="0"/>
              </a:spcAft>
              <a:defRPr sz="13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0B32B1-73BA-431A-9843-577A1D568E8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682" rtl="0" eaLnBrk="1" fontAlgn="base" hangingPunct="1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2pPr>
      <a:lvl3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3pPr>
      <a:lvl4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4pPr>
      <a:lvl5pPr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5pPr>
      <a:lvl6pPr marL="29155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6pPr>
      <a:lvl7pPr marL="583113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7pPr>
      <a:lvl8pPr marL="874669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8pPr>
      <a:lvl9pPr marL="1166226" algn="ctr" defTabSz="957682" rtl="0" eaLnBrk="1" fontAlgn="base" hangingPunct="1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itchFamily="34" charset="0"/>
        </a:defRPr>
      </a:lvl9pPr>
    </p:titleStyle>
    <p:bodyStyle>
      <a:lvl1pPr marL="358371" indent="-358371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484" indent="-298643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596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438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78" indent="-238914" algn="l" defTabSz="957682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16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691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567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443" indent="-239438" algn="l" defTabSz="957751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76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51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27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02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378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254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129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05" algn="l" defTabSz="9577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 rot="16200000">
            <a:off x="5121047" y="4222309"/>
            <a:ext cx="2736306" cy="3400913"/>
          </a:xfrm>
          <a:prstGeom prst="rect">
            <a:avLst/>
          </a:prstGeom>
          <a:noFill/>
        </p:spPr>
        <p:txBody>
          <a:bodyPr lIns="91420" tIns="45711" rIns="91420" bIns="45711">
            <a:spAutoFit/>
          </a:bodyPr>
          <a:lstStyle/>
          <a:p>
            <a:pPr defTabSz="15015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 smtClean="0"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D</a:t>
            </a:r>
            <a:endParaRPr lang="pt-PT" sz="21500" dirty="0">
              <a:solidFill>
                <a:srgbClr val="93BFE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 rot="16200000">
            <a:off x="5301076" y="8074738"/>
            <a:ext cx="2376264" cy="3400913"/>
          </a:xfrm>
          <a:prstGeom prst="rect">
            <a:avLst/>
          </a:prstGeom>
          <a:noFill/>
        </p:spPr>
        <p:txBody>
          <a:bodyPr lIns="91420" tIns="45711" rIns="91420" bIns="45711">
            <a:spAutoFit/>
          </a:bodyPr>
          <a:lstStyle/>
          <a:p>
            <a:pPr defTabSz="15015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 smtClean="0">
                <a:ln>
                  <a:solidFill>
                    <a:srgbClr val="6699FF"/>
                  </a:solidFill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</a:t>
            </a:r>
            <a:endParaRPr lang="pt-PT" sz="21500" dirty="0">
              <a:ln>
                <a:solidFill>
                  <a:srgbClr val="6699FF"/>
                </a:solidFill>
              </a:ln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ângulo 10"/>
          <p:cNvSpPr/>
          <p:nvPr/>
        </p:nvSpPr>
        <p:spPr>
          <a:xfrm rot="16200000">
            <a:off x="5701866" y="6377805"/>
            <a:ext cx="1718700" cy="3400913"/>
          </a:xfrm>
          <a:prstGeom prst="rect">
            <a:avLst/>
          </a:prstGeom>
        </p:spPr>
        <p:txBody>
          <a:bodyPr wrap="none" lIns="91420" tIns="45711" rIns="91420" bIns="45711">
            <a:spAutoFit/>
          </a:bodyPr>
          <a:lstStyle/>
          <a:p>
            <a:pPr defTabSz="15015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1500" dirty="0" smtClean="0">
                <a:ln>
                  <a:solidFill>
                    <a:srgbClr val="6699FF"/>
                  </a:solidFill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h</a:t>
            </a:r>
            <a:endParaRPr lang="pt-PT" sz="21500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12" name="Rectângulo 11"/>
          <p:cNvSpPr/>
          <p:nvPr/>
        </p:nvSpPr>
        <p:spPr>
          <a:xfrm>
            <a:off x="585364" y="3166998"/>
            <a:ext cx="4779443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Contribution to the knowledge of the fossil flora and fauna of the Douro Carboniferous Basin (NW of Portugal</a:t>
            </a:r>
            <a:r>
              <a:rPr lang="en-US" sz="3600" b="1" dirty="0" smtClean="0"/>
              <a:t>)</a:t>
            </a:r>
          </a:p>
          <a:p>
            <a:endParaRPr lang="pt-PT" sz="1100" dirty="0" smtClean="0"/>
          </a:p>
          <a:p>
            <a:r>
              <a:rPr lang="pt-PT" dirty="0" smtClean="0"/>
              <a:t>Pedro Alexandre Pereira Correia</a:t>
            </a:r>
          </a:p>
          <a:p>
            <a:r>
              <a:rPr lang="pt-PT" sz="1200" dirty="0"/>
              <a:t>Doutoramento em Geociências</a:t>
            </a:r>
          </a:p>
          <a:p>
            <a:r>
              <a:rPr lang="pt-PT" sz="1200" dirty="0"/>
              <a:t>Especialidade </a:t>
            </a:r>
            <a:r>
              <a:rPr lang="pt-PT" sz="1200"/>
              <a:t>em Estratigrafia e </a:t>
            </a:r>
            <a:r>
              <a:rPr lang="pt-PT" sz="1200" smtClean="0"/>
              <a:t>Sedimentologia  </a:t>
            </a:r>
            <a:endParaRPr lang="pt-PT" sz="1200" dirty="0"/>
          </a:p>
          <a:p>
            <a:r>
              <a:rPr lang="pt-PT" sz="1000" dirty="0" smtClean="0"/>
              <a:t>Departamento </a:t>
            </a:r>
            <a:r>
              <a:rPr lang="pt-PT" sz="1000" dirty="0"/>
              <a:t>Geociências, Ambiente e Ordenamento do Território</a:t>
            </a:r>
          </a:p>
          <a:p>
            <a:r>
              <a:rPr lang="pt-PT" sz="1000" dirty="0"/>
              <a:t>2016</a:t>
            </a:r>
          </a:p>
          <a:p>
            <a:r>
              <a:rPr lang="pt-PT" sz="1000" dirty="0" smtClean="0"/>
              <a:t> </a:t>
            </a:r>
          </a:p>
          <a:p>
            <a:r>
              <a:rPr lang="pt-PT" sz="1200" b="1" dirty="0" smtClean="0"/>
              <a:t>Orientador </a:t>
            </a:r>
          </a:p>
          <a:p>
            <a:r>
              <a:rPr lang="pt-PT" sz="1000" dirty="0"/>
              <a:t>Deolinda Flores, Professora Catedrática, Faculdade de Ciências da Universidade do </a:t>
            </a:r>
            <a:r>
              <a:rPr lang="pt-PT" sz="1000" dirty="0" smtClean="0"/>
              <a:t>Porto</a:t>
            </a:r>
          </a:p>
          <a:p>
            <a:endParaRPr lang="pt-PT" sz="1000" dirty="0" smtClean="0"/>
          </a:p>
          <a:p>
            <a:r>
              <a:rPr lang="pt-PT" sz="1200" b="1" dirty="0" err="1" smtClean="0"/>
              <a:t>Coorientadores</a:t>
            </a:r>
            <a:r>
              <a:rPr lang="pt-PT" sz="1200" b="1" dirty="0" smtClean="0"/>
              <a:t> </a:t>
            </a:r>
          </a:p>
          <a:p>
            <a:r>
              <a:rPr lang="pt-PT" sz="1000" dirty="0"/>
              <a:t>Artur </a:t>
            </a:r>
            <a:r>
              <a:rPr lang="pt-PT" sz="1000" dirty="0" smtClean="0"/>
              <a:t>Abreu Sá</a:t>
            </a:r>
            <a:r>
              <a:rPr lang="pt-PT" sz="1000" dirty="0"/>
              <a:t>, Professor do Departamento de </a:t>
            </a:r>
            <a:r>
              <a:rPr lang="pt-PT" sz="1000" dirty="0" smtClean="0"/>
              <a:t>Geologia</a:t>
            </a:r>
            <a:r>
              <a:rPr lang="pt-PT" sz="1000" dirty="0"/>
              <a:t>, Universidade de Trás-os-Montes e Alto Douro </a:t>
            </a:r>
          </a:p>
          <a:p>
            <a:r>
              <a:rPr lang="pt-PT" sz="1000" dirty="0" smtClean="0"/>
              <a:t>James </a:t>
            </a:r>
            <a:r>
              <a:rPr lang="pt-PT" sz="1000" dirty="0" err="1" smtClean="0"/>
              <a:t>Brendan</a:t>
            </a:r>
            <a:r>
              <a:rPr lang="pt-PT" sz="1000" dirty="0" smtClean="0"/>
              <a:t> </a:t>
            </a:r>
            <a:r>
              <a:rPr lang="pt-PT" sz="1000" dirty="0"/>
              <a:t>Murphy, Professor do Departamento das Ciências da Terra, Universidade St. Francis Xavier</a:t>
            </a:r>
          </a:p>
        </p:txBody>
      </p:sp>
      <p:pic>
        <p:nvPicPr>
          <p:cNvPr id="1027" name="Picture 3" descr="logo-fc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78" y="9579931"/>
            <a:ext cx="116205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CG_Party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28" y="9579931"/>
            <a:ext cx="11430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86" y="9619618"/>
            <a:ext cx="2543175" cy="39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7561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899829" rIns="91440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alt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847725"/>
            <a:ext cx="756126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alt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1285875"/>
            <a:ext cx="7561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2141538"/>
            <a:ext cx="7561263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altLang="pt-PT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alt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C:\Users\Pedro\Desktop\fossi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784" y="296962"/>
            <a:ext cx="3718354" cy="184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o 23"/>
          <p:cNvGrpSpPr/>
          <p:nvPr/>
        </p:nvGrpSpPr>
        <p:grpSpPr>
          <a:xfrm>
            <a:off x="1692399" y="2970436"/>
            <a:ext cx="4248472" cy="4248472"/>
            <a:chOff x="1692399" y="2970436"/>
            <a:chExt cx="4248472" cy="4248472"/>
          </a:xfrm>
          <a:noFill/>
        </p:grpSpPr>
        <p:sp>
          <p:nvSpPr>
            <p:cNvPr id="6" name="Oval 5"/>
            <p:cNvSpPr/>
            <p:nvPr/>
          </p:nvSpPr>
          <p:spPr>
            <a:xfrm>
              <a:off x="1692399" y="2970436"/>
              <a:ext cx="4248472" cy="4248472"/>
            </a:xfrm>
            <a:prstGeom prst="ellipse">
              <a:avLst/>
            </a:pr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692399" y="4613553"/>
              <a:ext cx="1656184" cy="877163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defTabSz="150188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PT" sz="5100" dirty="0" err="1" smtClean="0">
                  <a:ln>
                    <a:solidFill>
                      <a:srgbClr val="93BFEB"/>
                    </a:solidFill>
                  </a:ln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Ph</a:t>
              </a:r>
              <a:r>
                <a:rPr lang="pt-PT" sz="5100" dirty="0" err="1" smtClean="0">
                  <a:solidFill>
                    <a:srgbClr val="93BFEB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pt-PT" sz="5100" dirty="0">
                <a:ln>
                  <a:solidFill>
                    <a:srgbClr val="93BFEB"/>
                  </a:solidFill>
                </a:ln>
                <a:solidFill>
                  <a:srgbClr val="F8F8F8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ângulo 19"/>
          <p:cNvSpPr/>
          <p:nvPr/>
        </p:nvSpPr>
        <p:spPr>
          <a:xfrm>
            <a:off x="1908423" y="5882694"/>
            <a:ext cx="377825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b="1" dirty="0"/>
              <a:t>Contribution to the knowledge of the fossil flora and fauna of the Douro Carboniferous Basin (NW of Portugal)</a:t>
            </a:r>
            <a:endParaRPr lang="pt-PT" sz="1000" b="1" dirty="0"/>
          </a:p>
        </p:txBody>
      </p:sp>
      <p:sp>
        <p:nvSpPr>
          <p:cNvPr id="21" name="Rectângulo 20"/>
          <p:cNvSpPr/>
          <p:nvPr/>
        </p:nvSpPr>
        <p:spPr>
          <a:xfrm>
            <a:off x="2700511" y="6244476"/>
            <a:ext cx="223224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900" dirty="0" smtClean="0"/>
              <a:t>Pedro Alexandre Pereira Correia</a:t>
            </a:r>
            <a:endParaRPr lang="pt-PT" sz="700" dirty="0" smtClean="0"/>
          </a:p>
          <a:p>
            <a:pPr algn="ctr"/>
            <a:r>
              <a:rPr lang="pt-PT" sz="700" dirty="0"/>
              <a:t>Doutoramento em Geociências</a:t>
            </a:r>
          </a:p>
          <a:p>
            <a:pPr algn="ctr"/>
            <a:r>
              <a:rPr lang="pt-PT" sz="700" dirty="0"/>
              <a:t>Especialidade em </a:t>
            </a:r>
            <a:r>
              <a:rPr lang="pt-PT" sz="700" dirty="0" smtClean="0"/>
              <a:t>Estratigrafia e Sedimentologia</a:t>
            </a:r>
            <a:endParaRPr lang="pt-PT" sz="700" dirty="0" smtClean="0"/>
          </a:p>
          <a:p>
            <a:pPr algn="ctr"/>
            <a:r>
              <a:rPr lang="pt-PT" sz="700" dirty="0"/>
              <a:t>Departamento Geociências, Ambiente e Ordenamento do Território</a:t>
            </a:r>
          </a:p>
          <a:p>
            <a:endParaRPr lang="pt-PT" dirty="0" smtClean="0"/>
          </a:p>
        </p:txBody>
      </p:sp>
      <p:sp>
        <p:nvSpPr>
          <p:cNvPr id="22" name="Rectângulo 21"/>
          <p:cNvSpPr/>
          <p:nvPr/>
        </p:nvSpPr>
        <p:spPr>
          <a:xfrm>
            <a:off x="3616168" y="6858868"/>
            <a:ext cx="5245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200" b="1" dirty="0" smtClean="0"/>
              <a:t>2016</a:t>
            </a:r>
            <a:endParaRPr lang="pt-PT" sz="1200" dirty="0"/>
          </a:p>
        </p:txBody>
      </p:sp>
      <p:sp>
        <p:nvSpPr>
          <p:cNvPr id="7" name="Oval 6"/>
          <p:cNvSpPr/>
          <p:nvPr/>
        </p:nvSpPr>
        <p:spPr>
          <a:xfrm>
            <a:off x="3060551" y="4338588"/>
            <a:ext cx="1476000" cy="1476000"/>
          </a:xfrm>
          <a:prstGeom prst="ellipse">
            <a:avLst/>
          </a:prstGeom>
          <a:solidFill>
            <a:srgbClr val="F8F8F8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1" name="Imagem 10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4284687" y="3618508"/>
            <a:ext cx="1080120" cy="706977"/>
          </a:xfrm>
          <a:prstGeom prst="rect">
            <a:avLst/>
          </a:prstGeom>
        </p:spPr>
      </p:pic>
      <p:pic>
        <p:nvPicPr>
          <p:cNvPr id="13" name="Imagem 12" descr="LogoUA3p.JPG"/>
          <p:cNvPicPr>
            <a:picLocks noChangeAspect="1"/>
          </p:cNvPicPr>
          <p:nvPr/>
        </p:nvPicPr>
        <p:blipFill>
          <a:blip r:embed="rId3" cstate="print"/>
          <a:srcRect t="13908"/>
          <a:stretch>
            <a:fillRect/>
          </a:stretch>
        </p:blipFill>
        <p:spPr>
          <a:xfrm>
            <a:off x="3348583" y="3690516"/>
            <a:ext cx="907334" cy="4320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1692399" y="732240"/>
            <a:ext cx="4320480" cy="4320000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2340472" y="1818308"/>
            <a:ext cx="273630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Contribution to the knowledge of the fossil flora and fauna of the Douro Carboniferous Basin (NW of Portugal</a:t>
            </a:r>
            <a:r>
              <a:rPr lang="en-US" sz="2000" b="1" dirty="0" smtClean="0"/>
              <a:t>)</a:t>
            </a:r>
          </a:p>
          <a:p>
            <a:endParaRPr lang="pt-PT" sz="1200" dirty="0" smtClean="0"/>
          </a:p>
          <a:p>
            <a:pPr>
              <a:lnSpc>
                <a:spcPct val="150000"/>
              </a:lnSpc>
            </a:pPr>
            <a:r>
              <a:rPr lang="pt-PT" sz="1000" dirty="0"/>
              <a:t>Pedro Alexandre Pereira </a:t>
            </a:r>
            <a:r>
              <a:rPr lang="pt-PT" sz="1000" dirty="0" smtClean="0"/>
              <a:t>Correia</a:t>
            </a:r>
          </a:p>
          <a:p>
            <a:pPr>
              <a:lnSpc>
                <a:spcPct val="150000"/>
              </a:lnSpc>
            </a:pPr>
            <a:r>
              <a:rPr lang="pt-PT" sz="800" dirty="0"/>
              <a:t>Doutoramento em Geociências</a:t>
            </a:r>
          </a:p>
          <a:p>
            <a:pPr>
              <a:lnSpc>
                <a:spcPct val="150000"/>
              </a:lnSpc>
            </a:pPr>
            <a:r>
              <a:rPr lang="pt-PT" sz="800" dirty="0"/>
              <a:t>Especialidade em </a:t>
            </a:r>
            <a:r>
              <a:rPr lang="pt-PT" sz="800" dirty="0" smtClean="0"/>
              <a:t>Estratigrafia e Sedimentologia</a:t>
            </a:r>
            <a:endParaRPr lang="pt-PT" sz="800" dirty="0"/>
          </a:p>
          <a:p>
            <a:pPr>
              <a:lnSpc>
                <a:spcPct val="150000"/>
              </a:lnSpc>
            </a:pPr>
            <a:r>
              <a:rPr lang="pt-PT" sz="700" dirty="0"/>
              <a:t>Departamento Geociências, Ambiente e Ordenamento do </a:t>
            </a:r>
            <a:r>
              <a:rPr lang="pt-PT" sz="700" dirty="0" smtClean="0"/>
              <a:t>Território</a:t>
            </a:r>
            <a:endParaRPr lang="pt-PT" sz="700" dirty="0"/>
          </a:p>
        </p:txBody>
      </p:sp>
      <p:sp>
        <p:nvSpPr>
          <p:cNvPr id="16" name="Rectângulo 15"/>
          <p:cNvSpPr/>
          <p:nvPr/>
        </p:nvSpPr>
        <p:spPr>
          <a:xfrm>
            <a:off x="756295" y="5418708"/>
            <a:ext cx="6048672" cy="4608512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CaixaDeTexto 31"/>
          <p:cNvSpPr txBox="1"/>
          <p:nvPr/>
        </p:nvSpPr>
        <p:spPr>
          <a:xfrm rot="5400000">
            <a:off x="4273659" y="1187654"/>
            <a:ext cx="2664294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9000" dirty="0" smtClean="0">
                <a:ln>
                  <a:solidFill>
                    <a:srgbClr val="93BFEB"/>
                  </a:solidFill>
                </a:ln>
                <a:noFill/>
                <a:latin typeface="Arial" pitchFamily="34" charset="0"/>
                <a:cs typeface="Arial" pitchFamily="34" charset="0"/>
              </a:rPr>
              <a:t>PhD</a:t>
            </a:r>
            <a:endParaRPr lang="pt-PT" sz="9000" dirty="0">
              <a:ln>
                <a:solidFill>
                  <a:srgbClr val="93BFEB"/>
                </a:solidFill>
              </a:ln>
              <a:noFill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 rot="16200000" flipH="1">
            <a:off x="4159255" y="3023859"/>
            <a:ext cx="2880321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150188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9000" dirty="0" smtClean="0">
                <a:ln>
                  <a:solidFill>
                    <a:srgbClr val="93BFEB"/>
                  </a:solidFill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</a:t>
            </a:r>
            <a:r>
              <a:rPr lang="pt-PT" sz="9000" dirty="0" smtClean="0">
                <a:ln>
                  <a:solidFill>
                    <a:srgbClr val="93BFEB"/>
                  </a:solidFill>
                </a:ln>
                <a:solidFill>
                  <a:srgbClr val="93BFEB"/>
                </a:solidFill>
                <a:latin typeface="Arial" pitchFamily="34" charset="0"/>
                <a:cs typeface="Arial" pitchFamily="34" charset="0"/>
              </a:rPr>
              <a:t>D</a:t>
            </a:r>
            <a:endParaRPr lang="pt-PT" sz="9000" dirty="0">
              <a:ln>
                <a:solidFill>
                  <a:srgbClr val="93BFEB"/>
                </a:solidFill>
              </a:ln>
              <a:solidFill>
                <a:srgbClr val="93BFE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Imagem 13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3204567" y="9019108"/>
            <a:ext cx="1296144" cy="848372"/>
          </a:xfrm>
          <a:prstGeom prst="rect">
            <a:avLst/>
          </a:prstGeom>
        </p:spPr>
      </p:pic>
      <p:pic>
        <p:nvPicPr>
          <p:cNvPr id="13" name="Imagem 12" descr="logo-FCUP.jpg"/>
          <p:cNvPicPr>
            <a:picLocks noChangeAspect="1"/>
          </p:cNvPicPr>
          <p:nvPr/>
        </p:nvPicPr>
        <p:blipFill>
          <a:blip r:embed="rId2" cstate="print"/>
          <a:srcRect l="9607"/>
          <a:stretch>
            <a:fillRect/>
          </a:stretch>
        </p:blipFill>
        <p:spPr>
          <a:xfrm>
            <a:off x="3996655" y="954212"/>
            <a:ext cx="1080120" cy="706977"/>
          </a:xfrm>
          <a:prstGeom prst="rect">
            <a:avLst/>
          </a:prstGeom>
        </p:spPr>
      </p:pic>
      <p:pic>
        <p:nvPicPr>
          <p:cNvPr id="15" name="Imagem 14" descr="LogoUA3p.JPG"/>
          <p:cNvPicPr>
            <a:picLocks noChangeAspect="1"/>
          </p:cNvPicPr>
          <p:nvPr/>
        </p:nvPicPr>
        <p:blipFill>
          <a:blip r:embed="rId3" cstate="print"/>
          <a:srcRect t="13908"/>
          <a:stretch>
            <a:fillRect/>
          </a:stretch>
        </p:blipFill>
        <p:spPr>
          <a:xfrm>
            <a:off x="3060551" y="1026220"/>
            <a:ext cx="907334" cy="4320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platePPT_MS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TemplatePPT_MSc</Template>
  <TotalTime>767</TotalTime>
  <Words>179</Words>
  <Application>Microsoft Office PowerPoint</Application>
  <PresentationFormat>Personalizados</PresentationFormat>
  <Paragraphs>35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4" baseType="lpstr">
      <vt:lpstr>TemplatePPT_MSc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ANTONIO AROUCA</dc:creator>
  <cp:lastModifiedBy>Pedro</cp:lastModifiedBy>
  <cp:revision>91</cp:revision>
  <dcterms:created xsi:type="dcterms:W3CDTF">2012-06-30T15:53:47Z</dcterms:created>
  <dcterms:modified xsi:type="dcterms:W3CDTF">2016-10-14T22:00:31Z</dcterms:modified>
</cp:coreProperties>
</file>