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mov" ContentType="vide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media/image38.jpg" ContentType="image/png"/>
  <Override PartName="/ppt/media/image39.jpg" ContentType="image/png"/>
  <Override PartName="/ppt/media/image43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75" r:id="rId2"/>
    <p:sldId id="284" r:id="rId3"/>
    <p:sldId id="285" r:id="rId4"/>
    <p:sldId id="283" r:id="rId5"/>
    <p:sldId id="292" r:id="rId6"/>
    <p:sldId id="286" r:id="rId7"/>
    <p:sldId id="288" r:id="rId8"/>
    <p:sldId id="289" r:id="rId9"/>
    <p:sldId id="266" r:id="rId10"/>
    <p:sldId id="282" r:id="rId11"/>
    <p:sldId id="267" r:id="rId12"/>
    <p:sldId id="268" r:id="rId13"/>
    <p:sldId id="258" r:id="rId14"/>
    <p:sldId id="257" r:id="rId15"/>
    <p:sldId id="269" r:id="rId16"/>
    <p:sldId id="270" r:id="rId17"/>
    <p:sldId id="271" r:id="rId18"/>
    <p:sldId id="272" r:id="rId19"/>
    <p:sldId id="279" r:id="rId20"/>
    <p:sldId id="277" r:id="rId21"/>
    <p:sldId id="276" r:id="rId22"/>
    <p:sldId id="273" r:id="rId23"/>
    <p:sldId id="259" r:id="rId24"/>
    <p:sldId id="260" r:id="rId25"/>
    <p:sldId id="261" r:id="rId26"/>
    <p:sldId id="264" r:id="rId27"/>
    <p:sldId id="262" r:id="rId28"/>
    <p:sldId id="278" r:id="rId29"/>
    <p:sldId id="274" r:id="rId30"/>
    <p:sldId id="263" r:id="rId31"/>
    <p:sldId id="290" r:id="rId32"/>
    <p:sldId id="280" r:id="rId33"/>
    <p:sldId id="281" r:id="rId34"/>
    <p:sldId id="291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5F3F"/>
    <a:srgbClr val="8500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91" autoAdjust="0"/>
    <p:restoredTop sz="86348" autoAdjust="0"/>
  </p:normalViewPr>
  <p:slideViewPr>
    <p:cSldViewPr snapToGrid="0" snapToObjects="1">
      <p:cViewPr varScale="1">
        <p:scale>
          <a:sx n="84" d="100"/>
          <a:sy n="84" d="100"/>
        </p:scale>
        <p:origin x="-1520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59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handoutMaster" Target="handoutMasters/handoutMaster1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4C372F-04A1-2E49-A868-761619C6939A}" type="doc">
      <dgm:prSet loTypeId="urn:microsoft.com/office/officeart/2005/8/layout/hierarchy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8236766-84A7-B74F-BBC0-956EFE8DFE3B}">
      <dgm:prSet custT="1"/>
      <dgm:spPr>
        <a:ln>
          <a:solidFill>
            <a:srgbClr val="715F3F"/>
          </a:solidFill>
        </a:ln>
      </dgm:spPr>
      <dgm:t>
        <a:bodyPr/>
        <a:lstStyle/>
        <a:p>
          <a:pPr algn="ctr" rtl="0"/>
          <a:r>
            <a:rPr lang="en-US" sz="2200" dirty="0" err="1" smtClean="0"/>
            <a:t>Ausência</a:t>
          </a:r>
          <a:r>
            <a:rPr lang="en-US" sz="2200" dirty="0" smtClean="0"/>
            <a:t> de </a:t>
          </a:r>
          <a:r>
            <a:rPr lang="en-US" sz="2200" dirty="0" err="1" smtClean="0"/>
            <a:t>controlo</a:t>
          </a:r>
          <a:r>
            <a:rPr lang="en-US" sz="2200" dirty="0" smtClean="0"/>
            <a:t> dos </a:t>
          </a:r>
          <a:r>
            <a:rPr lang="en-US" sz="2200" dirty="0" err="1" smtClean="0"/>
            <a:t>consumos</a:t>
          </a:r>
          <a:r>
            <a:rPr lang="en-US" sz="2200" dirty="0" smtClean="0"/>
            <a:t> </a:t>
          </a:r>
          <a:r>
            <a:rPr lang="en-US" sz="2200" dirty="0" err="1" smtClean="0"/>
            <a:t>em</a:t>
          </a:r>
          <a:r>
            <a:rPr lang="en-US" sz="2200" dirty="0" smtClean="0"/>
            <a:t> </a:t>
          </a:r>
          <a:r>
            <a:rPr lang="en-US" sz="2200" dirty="0" err="1" smtClean="0"/>
            <a:t>cada</a:t>
          </a:r>
          <a:r>
            <a:rPr lang="en-US" sz="2200" dirty="0" smtClean="0"/>
            <a:t> </a:t>
          </a:r>
          <a:r>
            <a:rPr lang="en-US" sz="2200" dirty="0" err="1" smtClean="0"/>
            <a:t>equipamento</a:t>
          </a:r>
          <a:r>
            <a:rPr lang="en-US" sz="2200" dirty="0" smtClean="0"/>
            <a:t> de </a:t>
          </a:r>
          <a:r>
            <a:rPr lang="en-US" sz="2200" dirty="0" err="1" smtClean="0"/>
            <a:t>extração</a:t>
          </a:r>
          <a:endParaRPr lang="en-US" sz="2200" dirty="0"/>
        </a:p>
      </dgm:t>
    </dgm:pt>
    <dgm:pt modelId="{D6F63315-9323-7E42-B9D4-E66CD4E9B18B}" type="parTrans" cxnId="{493DEA65-FA73-EE49-851E-6D490538414E}">
      <dgm:prSet/>
      <dgm:spPr/>
      <dgm:t>
        <a:bodyPr/>
        <a:lstStyle/>
        <a:p>
          <a:endParaRPr lang="en-US"/>
        </a:p>
      </dgm:t>
    </dgm:pt>
    <dgm:pt modelId="{30F1F389-5AA3-2849-A5B9-19D3962007AB}" type="sibTrans" cxnId="{493DEA65-FA73-EE49-851E-6D490538414E}">
      <dgm:prSet/>
      <dgm:spPr/>
      <dgm:t>
        <a:bodyPr/>
        <a:lstStyle/>
        <a:p>
          <a:endParaRPr lang="en-US"/>
        </a:p>
      </dgm:t>
    </dgm:pt>
    <dgm:pt modelId="{6D2F727B-5D4C-9E48-992F-328F24463750}">
      <dgm:prSet custT="1"/>
      <dgm:spPr>
        <a:ln>
          <a:solidFill>
            <a:srgbClr val="715F3F"/>
          </a:solidFill>
        </a:ln>
      </dgm:spPr>
      <dgm:t>
        <a:bodyPr/>
        <a:lstStyle/>
        <a:p>
          <a:pPr rtl="0"/>
          <a:r>
            <a:rPr lang="en-US" sz="2200" dirty="0" err="1" smtClean="0"/>
            <a:t>Gestão</a:t>
          </a:r>
          <a:r>
            <a:rPr lang="en-US" sz="2200" dirty="0" smtClean="0"/>
            <a:t> </a:t>
          </a:r>
          <a:r>
            <a:rPr lang="en-US" sz="2200" dirty="0" err="1" smtClean="0"/>
            <a:t>pouco</a:t>
          </a:r>
          <a:r>
            <a:rPr lang="en-US" sz="2200" dirty="0" smtClean="0"/>
            <a:t> </a:t>
          </a:r>
          <a:r>
            <a:rPr lang="en-US" sz="2200" dirty="0" err="1" smtClean="0"/>
            <a:t>eficaz</a:t>
          </a:r>
          <a:r>
            <a:rPr lang="en-US" sz="2200" dirty="0" smtClean="0"/>
            <a:t> dos </a:t>
          </a:r>
          <a:r>
            <a:rPr lang="en-US" sz="2200" dirty="0" err="1" smtClean="0"/>
            <a:t>equipamentos</a:t>
          </a:r>
          <a:endParaRPr lang="en-US" sz="2200" dirty="0"/>
        </a:p>
      </dgm:t>
    </dgm:pt>
    <dgm:pt modelId="{B2467789-C416-C24C-914A-14137C225F33}" type="parTrans" cxnId="{7953A390-3360-234C-B4BA-EB13F017DA70}">
      <dgm:prSet/>
      <dgm:spPr>
        <a:ln>
          <a:solidFill>
            <a:srgbClr val="715F3F"/>
          </a:solidFill>
        </a:ln>
      </dgm:spPr>
      <dgm:t>
        <a:bodyPr/>
        <a:lstStyle/>
        <a:p>
          <a:endParaRPr lang="en-US"/>
        </a:p>
      </dgm:t>
    </dgm:pt>
    <dgm:pt modelId="{5BDAAA24-F8B7-1345-8426-C67DE1E4A9AB}" type="sibTrans" cxnId="{7953A390-3360-234C-B4BA-EB13F017DA70}">
      <dgm:prSet/>
      <dgm:spPr/>
      <dgm:t>
        <a:bodyPr/>
        <a:lstStyle/>
        <a:p>
          <a:endParaRPr lang="en-US"/>
        </a:p>
      </dgm:t>
    </dgm:pt>
    <dgm:pt modelId="{58D9DEC6-343D-5049-B618-F5DA0D1CE3B8}" type="pres">
      <dgm:prSet presAssocID="{F04C372F-04A1-2E49-A868-761619C6939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64B5F9E-77E2-8B41-9E35-5AC629D64C53}" type="pres">
      <dgm:prSet presAssocID="{28236766-84A7-B74F-BBC0-956EFE8DFE3B}" presName="hierRoot1" presStyleCnt="0"/>
      <dgm:spPr/>
    </dgm:pt>
    <dgm:pt modelId="{A2349419-8D9B-2745-ACF3-35E1A895CB19}" type="pres">
      <dgm:prSet presAssocID="{28236766-84A7-B74F-BBC0-956EFE8DFE3B}" presName="composite" presStyleCnt="0"/>
      <dgm:spPr/>
    </dgm:pt>
    <dgm:pt modelId="{336268A9-6118-E845-B54C-16B3D1C74E6D}" type="pres">
      <dgm:prSet presAssocID="{28236766-84A7-B74F-BBC0-956EFE8DFE3B}" presName="background" presStyleLbl="node0" presStyleIdx="0" presStyleCnt="1"/>
      <dgm:spPr>
        <a:solidFill>
          <a:srgbClr val="850018"/>
        </a:solidFill>
        <a:ln>
          <a:solidFill>
            <a:srgbClr val="715F3F"/>
          </a:solidFill>
        </a:ln>
      </dgm:spPr>
    </dgm:pt>
    <dgm:pt modelId="{BE7B4136-85A0-434E-9F72-B9B388EA9B47}" type="pres">
      <dgm:prSet presAssocID="{28236766-84A7-B74F-BBC0-956EFE8DFE3B}" presName="text" presStyleLbl="fgAcc0" presStyleIdx="0" presStyleCnt="1" custScaleX="18327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EFCB39A-62C8-A74F-83F6-A4B8F97FE4AB}" type="pres">
      <dgm:prSet presAssocID="{28236766-84A7-B74F-BBC0-956EFE8DFE3B}" presName="hierChild2" presStyleCnt="0"/>
      <dgm:spPr/>
    </dgm:pt>
    <dgm:pt modelId="{AEB04D04-98AA-BA46-A5FB-AC2A81C80422}" type="pres">
      <dgm:prSet presAssocID="{B2467789-C416-C24C-914A-14137C225F33}" presName="Name10" presStyleLbl="parChTrans1D2" presStyleIdx="0" presStyleCnt="1"/>
      <dgm:spPr/>
      <dgm:t>
        <a:bodyPr/>
        <a:lstStyle/>
        <a:p>
          <a:endParaRPr lang="en-US"/>
        </a:p>
      </dgm:t>
    </dgm:pt>
    <dgm:pt modelId="{675C2B77-C35F-C84B-ADE4-D1C3D5CE7D42}" type="pres">
      <dgm:prSet presAssocID="{6D2F727B-5D4C-9E48-992F-328F24463750}" presName="hierRoot2" presStyleCnt="0"/>
      <dgm:spPr/>
    </dgm:pt>
    <dgm:pt modelId="{F0328BCF-87D2-E54E-B471-6E612A7FFA36}" type="pres">
      <dgm:prSet presAssocID="{6D2F727B-5D4C-9E48-992F-328F24463750}" presName="composite2" presStyleCnt="0"/>
      <dgm:spPr/>
    </dgm:pt>
    <dgm:pt modelId="{714C2EDE-A0B8-5D40-AAE7-FEC60BE3A80F}" type="pres">
      <dgm:prSet presAssocID="{6D2F727B-5D4C-9E48-992F-328F24463750}" presName="background2" presStyleLbl="node2" presStyleIdx="0" presStyleCnt="1"/>
      <dgm:spPr>
        <a:solidFill>
          <a:srgbClr val="850018"/>
        </a:solidFill>
        <a:ln>
          <a:solidFill>
            <a:srgbClr val="715F3F"/>
          </a:solidFill>
        </a:ln>
      </dgm:spPr>
    </dgm:pt>
    <dgm:pt modelId="{4377D8DD-FF2D-D446-AA38-5B070C9BD0C1}" type="pres">
      <dgm:prSet presAssocID="{6D2F727B-5D4C-9E48-992F-328F24463750}" presName="text2" presStyleLbl="fgAcc2" presStyleIdx="0" presStyleCnt="1" custScaleX="182252" custLinFactNeighborX="1" custLinFactNeighborY="9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BC9EE17-3FC3-B94C-B318-2EFAB01F75F8}" type="pres">
      <dgm:prSet presAssocID="{6D2F727B-5D4C-9E48-992F-328F24463750}" presName="hierChild3" presStyleCnt="0"/>
      <dgm:spPr/>
    </dgm:pt>
  </dgm:ptLst>
  <dgm:cxnLst>
    <dgm:cxn modelId="{B32BC747-08AB-034E-8B23-643B570E23EF}" type="presOf" srcId="{B2467789-C416-C24C-914A-14137C225F33}" destId="{AEB04D04-98AA-BA46-A5FB-AC2A81C80422}" srcOrd="0" destOrd="0" presId="urn:microsoft.com/office/officeart/2005/8/layout/hierarchy1"/>
    <dgm:cxn modelId="{7144865F-0883-6B46-A4F5-41CD89E8967C}" type="presOf" srcId="{28236766-84A7-B74F-BBC0-956EFE8DFE3B}" destId="{BE7B4136-85A0-434E-9F72-B9B388EA9B47}" srcOrd="0" destOrd="0" presId="urn:microsoft.com/office/officeart/2005/8/layout/hierarchy1"/>
    <dgm:cxn modelId="{493DEA65-FA73-EE49-851E-6D490538414E}" srcId="{F04C372F-04A1-2E49-A868-761619C6939A}" destId="{28236766-84A7-B74F-BBC0-956EFE8DFE3B}" srcOrd="0" destOrd="0" parTransId="{D6F63315-9323-7E42-B9D4-E66CD4E9B18B}" sibTransId="{30F1F389-5AA3-2849-A5B9-19D3962007AB}"/>
    <dgm:cxn modelId="{38324D83-8E6E-2B4B-B9DF-F08702BB152D}" type="presOf" srcId="{F04C372F-04A1-2E49-A868-761619C6939A}" destId="{58D9DEC6-343D-5049-B618-F5DA0D1CE3B8}" srcOrd="0" destOrd="0" presId="urn:microsoft.com/office/officeart/2005/8/layout/hierarchy1"/>
    <dgm:cxn modelId="{9EFC946F-CE8B-E144-BE9E-C8A68C8145C3}" type="presOf" srcId="{6D2F727B-5D4C-9E48-992F-328F24463750}" destId="{4377D8DD-FF2D-D446-AA38-5B070C9BD0C1}" srcOrd="0" destOrd="0" presId="urn:microsoft.com/office/officeart/2005/8/layout/hierarchy1"/>
    <dgm:cxn modelId="{7953A390-3360-234C-B4BA-EB13F017DA70}" srcId="{28236766-84A7-B74F-BBC0-956EFE8DFE3B}" destId="{6D2F727B-5D4C-9E48-992F-328F24463750}" srcOrd="0" destOrd="0" parTransId="{B2467789-C416-C24C-914A-14137C225F33}" sibTransId="{5BDAAA24-F8B7-1345-8426-C67DE1E4A9AB}"/>
    <dgm:cxn modelId="{81EF670C-CA2F-D44B-A95D-4E3B0BFCB621}" type="presParOf" srcId="{58D9DEC6-343D-5049-B618-F5DA0D1CE3B8}" destId="{964B5F9E-77E2-8B41-9E35-5AC629D64C53}" srcOrd="0" destOrd="0" presId="urn:microsoft.com/office/officeart/2005/8/layout/hierarchy1"/>
    <dgm:cxn modelId="{609712B5-E9B7-C547-BBB4-2CDF797C07F5}" type="presParOf" srcId="{964B5F9E-77E2-8B41-9E35-5AC629D64C53}" destId="{A2349419-8D9B-2745-ACF3-35E1A895CB19}" srcOrd="0" destOrd="0" presId="urn:microsoft.com/office/officeart/2005/8/layout/hierarchy1"/>
    <dgm:cxn modelId="{04A2040F-0A65-734F-A386-406EE9515725}" type="presParOf" srcId="{A2349419-8D9B-2745-ACF3-35E1A895CB19}" destId="{336268A9-6118-E845-B54C-16B3D1C74E6D}" srcOrd="0" destOrd="0" presId="urn:microsoft.com/office/officeart/2005/8/layout/hierarchy1"/>
    <dgm:cxn modelId="{FF6A5D0D-B455-1147-A19A-80C7B61F4222}" type="presParOf" srcId="{A2349419-8D9B-2745-ACF3-35E1A895CB19}" destId="{BE7B4136-85A0-434E-9F72-B9B388EA9B47}" srcOrd="1" destOrd="0" presId="urn:microsoft.com/office/officeart/2005/8/layout/hierarchy1"/>
    <dgm:cxn modelId="{73ED1E61-85F2-5844-B71E-4FD08DC463BE}" type="presParOf" srcId="{964B5F9E-77E2-8B41-9E35-5AC629D64C53}" destId="{4EFCB39A-62C8-A74F-83F6-A4B8F97FE4AB}" srcOrd="1" destOrd="0" presId="urn:microsoft.com/office/officeart/2005/8/layout/hierarchy1"/>
    <dgm:cxn modelId="{01FC0602-66DA-C642-ADE5-631EDE92719E}" type="presParOf" srcId="{4EFCB39A-62C8-A74F-83F6-A4B8F97FE4AB}" destId="{AEB04D04-98AA-BA46-A5FB-AC2A81C80422}" srcOrd="0" destOrd="0" presId="urn:microsoft.com/office/officeart/2005/8/layout/hierarchy1"/>
    <dgm:cxn modelId="{700A49EE-02BB-074F-ABA8-6468315FF5C5}" type="presParOf" srcId="{4EFCB39A-62C8-A74F-83F6-A4B8F97FE4AB}" destId="{675C2B77-C35F-C84B-ADE4-D1C3D5CE7D42}" srcOrd="1" destOrd="0" presId="urn:microsoft.com/office/officeart/2005/8/layout/hierarchy1"/>
    <dgm:cxn modelId="{6C83349C-349E-0F4B-9E79-FC121E371946}" type="presParOf" srcId="{675C2B77-C35F-C84B-ADE4-D1C3D5CE7D42}" destId="{F0328BCF-87D2-E54E-B471-6E612A7FFA36}" srcOrd="0" destOrd="0" presId="urn:microsoft.com/office/officeart/2005/8/layout/hierarchy1"/>
    <dgm:cxn modelId="{19FC5A03-BC73-C745-9195-AB8FC14676E4}" type="presParOf" srcId="{F0328BCF-87D2-E54E-B471-6E612A7FFA36}" destId="{714C2EDE-A0B8-5D40-AAE7-FEC60BE3A80F}" srcOrd="0" destOrd="0" presId="urn:microsoft.com/office/officeart/2005/8/layout/hierarchy1"/>
    <dgm:cxn modelId="{C2A07FA7-91E9-324F-AD73-6D8FA32EE3BA}" type="presParOf" srcId="{F0328BCF-87D2-E54E-B471-6E612A7FFA36}" destId="{4377D8DD-FF2D-D446-AA38-5B070C9BD0C1}" srcOrd="1" destOrd="0" presId="urn:microsoft.com/office/officeart/2005/8/layout/hierarchy1"/>
    <dgm:cxn modelId="{125FAC85-833F-6B4A-AA6C-00ABA4890F70}" type="presParOf" srcId="{675C2B77-C35F-C84B-ADE4-D1C3D5CE7D42}" destId="{CBC9EE17-3FC3-B94C-B318-2EFAB01F75F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1FB1AB-C204-CD41-987D-ED8B750CC55D}" type="doc">
      <dgm:prSet loTypeId="urn:microsoft.com/office/officeart/2005/8/layout/lProcess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E3E2E2-BB5D-A34E-A3D7-8437AEC9D184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>
          <a:solidFill>
            <a:srgbClr val="850018"/>
          </a:solidFill>
        </a:ln>
      </dgm:spPr>
      <dgm:t>
        <a:bodyPr/>
        <a:lstStyle/>
        <a:p>
          <a:r>
            <a:rPr lang="en-US" dirty="0" err="1" smtClean="0"/>
            <a:t>Potenciómetro</a:t>
          </a:r>
          <a:endParaRPr lang="en-US" dirty="0"/>
        </a:p>
      </dgm:t>
    </dgm:pt>
    <dgm:pt modelId="{F392AF34-2DDC-E14D-94AA-6C792F0338F1}" type="parTrans" cxnId="{4CA0228D-5F73-E14A-A486-ED952D30C165}">
      <dgm:prSet/>
      <dgm:spPr/>
      <dgm:t>
        <a:bodyPr/>
        <a:lstStyle/>
        <a:p>
          <a:endParaRPr lang="en-US"/>
        </a:p>
      </dgm:t>
    </dgm:pt>
    <dgm:pt modelId="{E46A6EB5-D442-D84D-AAE6-B190BD283868}" type="sibTrans" cxnId="{4CA0228D-5F73-E14A-A486-ED952D30C165}">
      <dgm:prSet/>
      <dgm:spPr/>
      <dgm:t>
        <a:bodyPr/>
        <a:lstStyle/>
        <a:p>
          <a:endParaRPr lang="en-US"/>
        </a:p>
      </dgm:t>
    </dgm:pt>
    <dgm:pt modelId="{B5AC45C6-97EE-0A4D-8EF9-9B1EB9B13A88}">
      <dgm:prSet phldrT="[Text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 smtClean="0"/>
            <a:t>Preço</a:t>
          </a:r>
          <a:endParaRPr lang="en-US" dirty="0"/>
        </a:p>
      </dgm:t>
    </dgm:pt>
    <dgm:pt modelId="{FE2278C9-9A36-3F40-B645-9DDA934FB0A4}" type="parTrans" cxnId="{623C06FB-68D1-BD42-9245-2CE46ECD59EB}">
      <dgm:prSet/>
      <dgm:spPr/>
      <dgm:t>
        <a:bodyPr/>
        <a:lstStyle/>
        <a:p>
          <a:endParaRPr lang="en-US"/>
        </a:p>
      </dgm:t>
    </dgm:pt>
    <dgm:pt modelId="{E72BC470-8608-B241-8B2D-E0CB74EFC67B}" type="sibTrans" cxnId="{623C06FB-68D1-BD42-9245-2CE46ECD59EB}">
      <dgm:prSet/>
      <dgm:spPr/>
      <dgm:t>
        <a:bodyPr/>
        <a:lstStyle/>
        <a:p>
          <a:endParaRPr lang="en-US"/>
        </a:p>
      </dgm:t>
    </dgm:pt>
    <dgm:pt modelId="{AA1538FD-09FF-8E41-9F76-F84EE8D8C206}">
      <dgm:prSet phldrT="[Text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 smtClean="0"/>
            <a:t>Instalação</a:t>
          </a:r>
          <a:endParaRPr lang="en-US" dirty="0"/>
        </a:p>
      </dgm:t>
    </dgm:pt>
    <dgm:pt modelId="{17F6E044-0451-C548-A67C-5C1B5234979D}" type="parTrans" cxnId="{9584F0BA-EC17-8E42-887D-D870ACFD559B}">
      <dgm:prSet/>
      <dgm:spPr/>
      <dgm:t>
        <a:bodyPr/>
        <a:lstStyle/>
        <a:p>
          <a:endParaRPr lang="en-US"/>
        </a:p>
      </dgm:t>
    </dgm:pt>
    <dgm:pt modelId="{E2C34787-F4D9-7048-AF14-0DF9556E3BE3}" type="sibTrans" cxnId="{9584F0BA-EC17-8E42-887D-D870ACFD559B}">
      <dgm:prSet/>
      <dgm:spPr/>
      <dgm:t>
        <a:bodyPr/>
        <a:lstStyle/>
        <a:p>
          <a:endParaRPr lang="en-US"/>
        </a:p>
      </dgm:t>
    </dgm:pt>
    <dgm:pt modelId="{6714897A-28F7-6546-ADC9-4095838908BE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>
          <a:solidFill>
            <a:srgbClr val="850018"/>
          </a:solidFill>
        </a:ln>
      </dgm:spPr>
      <dgm:t>
        <a:bodyPr/>
        <a:lstStyle/>
        <a:p>
          <a:r>
            <a:rPr lang="en-US" dirty="0" err="1" smtClean="0"/>
            <a:t>Efeito</a:t>
          </a:r>
          <a:r>
            <a:rPr lang="en-US" dirty="0" smtClean="0"/>
            <a:t> </a:t>
          </a:r>
          <a:r>
            <a:rPr lang="en-US" i="1" dirty="0" smtClean="0"/>
            <a:t>Hall</a:t>
          </a:r>
          <a:endParaRPr lang="en-US" i="1" dirty="0"/>
        </a:p>
      </dgm:t>
    </dgm:pt>
    <dgm:pt modelId="{E2F328B3-5EDB-B34F-AC02-10D93D5E8F0C}" type="parTrans" cxnId="{8A331D45-3C17-1A4C-88E0-598FE0823D8C}">
      <dgm:prSet/>
      <dgm:spPr/>
      <dgm:t>
        <a:bodyPr/>
        <a:lstStyle/>
        <a:p>
          <a:endParaRPr lang="en-US"/>
        </a:p>
      </dgm:t>
    </dgm:pt>
    <dgm:pt modelId="{F64CE5C3-4735-E749-A35D-F0E85F23A688}" type="sibTrans" cxnId="{8A331D45-3C17-1A4C-88E0-598FE0823D8C}">
      <dgm:prSet/>
      <dgm:spPr/>
      <dgm:t>
        <a:bodyPr/>
        <a:lstStyle/>
        <a:p>
          <a:endParaRPr lang="en-US"/>
        </a:p>
      </dgm:t>
    </dgm:pt>
    <dgm:pt modelId="{AD228AA0-9CDA-E847-8A95-0863CCEDC279}">
      <dgm:prSet phldrT="[Text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 smtClean="0"/>
            <a:t>Preço</a:t>
          </a:r>
          <a:endParaRPr lang="en-US" dirty="0" smtClean="0"/>
        </a:p>
        <a:p>
          <a:r>
            <a:rPr lang="en-US" dirty="0" err="1" smtClean="0"/>
            <a:t>Tamanho</a:t>
          </a:r>
          <a:endParaRPr lang="en-US" dirty="0" smtClean="0"/>
        </a:p>
      </dgm:t>
    </dgm:pt>
    <dgm:pt modelId="{561805CC-4BCE-9441-AD40-438BDC532CE9}" type="parTrans" cxnId="{2D25BCDE-CBD5-3F4F-A8A9-F6C35493D76E}">
      <dgm:prSet/>
      <dgm:spPr/>
      <dgm:t>
        <a:bodyPr/>
        <a:lstStyle/>
        <a:p>
          <a:endParaRPr lang="en-US"/>
        </a:p>
      </dgm:t>
    </dgm:pt>
    <dgm:pt modelId="{140A1241-CC2D-744E-9D79-B0AC093B0453}" type="sibTrans" cxnId="{2D25BCDE-CBD5-3F4F-A8A9-F6C35493D76E}">
      <dgm:prSet/>
      <dgm:spPr/>
      <dgm:t>
        <a:bodyPr/>
        <a:lstStyle/>
        <a:p>
          <a:endParaRPr lang="en-US"/>
        </a:p>
      </dgm:t>
    </dgm:pt>
    <dgm:pt modelId="{A1D3F5CF-BD53-664F-9397-4BA9230E7937}">
      <dgm:prSet phldrT="[Text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 smtClean="0"/>
            <a:t>Instalação</a:t>
          </a:r>
          <a:endParaRPr lang="en-US" dirty="0"/>
        </a:p>
      </dgm:t>
    </dgm:pt>
    <dgm:pt modelId="{F9769923-3CEA-5B42-9CF3-188880E4017B}" type="parTrans" cxnId="{1E40B37C-C267-144F-989A-B625983AA24A}">
      <dgm:prSet/>
      <dgm:spPr/>
      <dgm:t>
        <a:bodyPr/>
        <a:lstStyle/>
        <a:p>
          <a:endParaRPr lang="en-US"/>
        </a:p>
      </dgm:t>
    </dgm:pt>
    <dgm:pt modelId="{4D075A08-B09B-254B-9740-967B4AB00B2B}" type="sibTrans" cxnId="{1E40B37C-C267-144F-989A-B625983AA24A}">
      <dgm:prSet/>
      <dgm:spPr/>
      <dgm:t>
        <a:bodyPr/>
        <a:lstStyle/>
        <a:p>
          <a:endParaRPr lang="en-US"/>
        </a:p>
      </dgm:t>
    </dgm:pt>
    <dgm:pt modelId="{0FC48230-5FBF-6C40-B8E2-63A3110426E8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>
          <a:solidFill>
            <a:srgbClr val="850018"/>
          </a:solidFill>
        </a:ln>
      </dgm:spPr>
      <dgm:t>
        <a:bodyPr/>
        <a:lstStyle/>
        <a:p>
          <a:r>
            <a:rPr lang="en-US" dirty="0" smtClean="0"/>
            <a:t>Caudalímetro</a:t>
          </a:r>
        </a:p>
        <a:p>
          <a:r>
            <a:rPr lang="en-US" dirty="0" err="1" smtClean="0"/>
            <a:t>Ultrassónico</a:t>
          </a:r>
          <a:endParaRPr lang="en-US" dirty="0"/>
        </a:p>
      </dgm:t>
    </dgm:pt>
    <dgm:pt modelId="{D597CC44-84F0-7F4E-8F3A-A59536A18A16}" type="parTrans" cxnId="{D61A32E9-4EB0-E347-87F1-B7C115379837}">
      <dgm:prSet/>
      <dgm:spPr/>
      <dgm:t>
        <a:bodyPr/>
        <a:lstStyle/>
        <a:p>
          <a:endParaRPr lang="en-US"/>
        </a:p>
      </dgm:t>
    </dgm:pt>
    <dgm:pt modelId="{B871412D-E51D-DE48-A5C4-D16B737CB218}" type="sibTrans" cxnId="{D61A32E9-4EB0-E347-87F1-B7C115379837}">
      <dgm:prSet/>
      <dgm:spPr/>
      <dgm:t>
        <a:bodyPr/>
        <a:lstStyle/>
        <a:p>
          <a:endParaRPr lang="en-US"/>
        </a:p>
      </dgm:t>
    </dgm:pt>
    <dgm:pt modelId="{275A0BF6-47CF-0040-8E73-F158D4928412}">
      <dgm:prSet phldrT="[Text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 smtClean="0"/>
            <a:t>Precisão</a:t>
          </a:r>
          <a:endParaRPr lang="en-US" dirty="0" smtClean="0"/>
        </a:p>
        <a:p>
          <a:r>
            <a:rPr lang="en-US" dirty="0" err="1" smtClean="0"/>
            <a:t>Instalação</a:t>
          </a:r>
          <a:endParaRPr lang="en-US" dirty="0"/>
        </a:p>
      </dgm:t>
    </dgm:pt>
    <dgm:pt modelId="{4BA8E97B-EA21-114A-9DBF-12953C358D5A}" type="parTrans" cxnId="{986B6BE3-8832-7344-AD9D-AD2CEA5FCC41}">
      <dgm:prSet/>
      <dgm:spPr/>
      <dgm:t>
        <a:bodyPr/>
        <a:lstStyle/>
        <a:p>
          <a:endParaRPr lang="en-US"/>
        </a:p>
      </dgm:t>
    </dgm:pt>
    <dgm:pt modelId="{A944EB62-607E-954A-A2AC-7756A8D0EA64}" type="sibTrans" cxnId="{986B6BE3-8832-7344-AD9D-AD2CEA5FCC41}">
      <dgm:prSet/>
      <dgm:spPr/>
      <dgm:t>
        <a:bodyPr/>
        <a:lstStyle/>
        <a:p>
          <a:endParaRPr lang="en-US"/>
        </a:p>
      </dgm:t>
    </dgm:pt>
    <dgm:pt modelId="{539E3966-0B25-D049-9E7C-7D940FFBB3ED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>
          <a:solidFill>
            <a:srgbClr val="850018"/>
          </a:solidFill>
        </a:ln>
      </dgm:spPr>
      <dgm:t>
        <a:bodyPr/>
        <a:lstStyle/>
        <a:p>
          <a:r>
            <a:rPr lang="en-US" dirty="0" smtClean="0"/>
            <a:t>Caudalímetro</a:t>
          </a:r>
        </a:p>
        <a:p>
          <a:r>
            <a:rPr lang="en-US" dirty="0" smtClean="0"/>
            <a:t>Eletrónico</a:t>
          </a:r>
          <a:endParaRPr lang="en-US" dirty="0"/>
        </a:p>
      </dgm:t>
    </dgm:pt>
    <dgm:pt modelId="{42F0A5CA-FC41-5042-B8E1-845EC7910316}" type="parTrans" cxnId="{4424961E-A5D6-BD4B-900F-0F3C9818D1ED}">
      <dgm:prSet/>
      <dgm:spPr/>
      <dgm:t>
        <a:bodyPr/>
        <a:lstStyle/>
        <a:p>
          <a:endParaRPr lang="en-US"/>
        </a:p>
      </dgm:t>
    </dgm:pt>
    <dgm:pt modelId="{AD80C3D0-2DC4-AB4D-99B0-1FB67D8E141A}" type="sibTrans" cxnId="{4424961E-A5D6-BD4B-900F-0F3C9818D1ED}">
      <dgm:prSet/>
      <dgm:spPr/>
      <dgm:t>
        <a:bodyPr/>
        <a:lstStyle/>
        <a:p>
          <a:endParaRPr lang="en-US"/>
        </a:p>
      </dgm:t>
    </dgm:pt>
    <dgm:pt modelId="{DD21ABE3-DCE5-8747-8F27-84FA96318FF3}">
      <dgm:prSet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 smtClean="0"/>
            <a:t>Preço</a:t>
          </a:r>
          <a:endParaRPr lang="en-US" dirty="0" smtClean="0"/>
        </a:p>
        <a:p>
          <a:r>
            <a:rPr lang="en-US" dirty="0" err="1" smtClean="0"/>
            <a:t>Instalação</a:t>
          </a:r>
          <a:endParaRPr lang="en-US" dirty="0"/>
        </a:p>
      </dgm:t>
    </dgm:pt>
    <dgm:pt modelId="{6E89D2E7-278B-904D-8EB1-B51A93F37399}" type="parTrans" cxnId="{BBC8BEA6-D99A-C84E-825C-CD0EBA6E353E}">
      <dgm:prSet/>
      <dgm:spPr/>
      <dgm:t>
        <a:bodyPr/>
        <a:lstStyle/>
        <a:p>
          <a:endParaRPr lang="en-US"/>
        </a:p>
      </dgm:t>
    </dgm:pt>
    <dgm:pt modelId="{642FC8D6-BAC9-034C-A63E-D8C759D22442}" type="sibTrans" cxnId="{BBC8BEA6-D99A-C84E-825C-CD0EBA6E353E}">
      <dgm:prSet/>
      <dgm:spPr/>
      <dgm:t>
        <a:bodyPr/>
        <a:lstStyle/>
        <a:p>
          <a:endParaRPr lang="en-US"/>
        </a:p>
      </dgm:t>
    </dgm:pt>
    <dgm:pt modelId="{6834C5EE-E0D9-7243-9CB5-8E99C6F53B97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>
          <a:solidFill>
            <a:srgbClr val="850018"/>
          </a:solidFill>
        </a:ln>
      </dgm:spPr>
      <dgm:t>
        <a:bodyPr/>
        <a:lstStyle/>
        <a:p>
          <a:r>
            <a:rPr lang="en-US" dirty="0" err="1" smtClean="0"/>
            <a:t>Célula</a:t>
          </a:r>
          <a:endParaRPr lang="en-US" dirty="0" smtClean="0"/>
        </a:p>
        <a:p>
          <a:r>
            <a:rPr lang="en-US" dirty="0" err="1" smtClean="0"/>
            <a:t>Carga</a:t>
          </a:r>
          <a:endParaRPr lang="en-US" dirty="0"/>
        </a:p>
      </dgm:t>
    </dgm:pt>
    <dgm:pt modelId="{DA4D7D58-4A3F-0644-B01D-0B6DC4E88893}" type="parTrans" cxnId="{F879A282-A223-F44C-AE36-A7EE4B0F10B2}">
      <dgm:prSet/>
      <dgm:spPr/>
      <dgm:t>
        <a:bodyPr/>
        <a:lstStyle/>
        <a:p>
          <a:endParaRPr lang="en-US"/>
        </a:p>
      </dgm:t>
    </dgm:pt>
    <dgm:pt modelId="{0087872D-2D46-ED47-A022-D25692E299D7}" type="sibTrans" cxnId="{F879A282-A223-F44C-AE36-A7EE4B0F10B2}">
      <dgm:prSet/>
      <dgm:spPr/>
      <dgm:t>
        <a:bodyPr/>
        <a:lstStyle/>
        <a:p>
          <a:endParaRPr lang="en-US"/>
        </a:p>
      </dgm:t>
    </dgm:pt>
    <dgm:pt modelId="{2D76E473-01A7-AC42-9D16-CED3670A9CBC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 smtClean="0"/>
            <a:t>Formação</a:t>
          </a:r>
          <a:r>
            <a:rPr lang="en-US" dirty="0" smtClean="0"/>
            <a:t> de espuma</a:t>
          </a:r>
        </a:p>
        <a:p>
          <a:r>
            <a:rPr lang="en-US" dirty="0" err="1" smtClean="0"/>
            <a:t>Limpeza</a:t>
          </a:r>
          <a:endParaRPr lang="en-US" dirty="0" smtClean="0"/>
        </a:p>
      </dgm:t>
    </dgm:pt>
    <dgm:pt modelId="{AC86F702-B145-2B4F-884C-854DF8CE891C}" type="parTrans" cxnId="{381C8E52-5475-A34E-ADB0-6333544C46B4}">
      <dgm:prSet/>
      <dgm:spPr/>
      <dgm:t>
        <a:bodyPr/>
        <a:lstStyle/>
        <a:p>
          <a:endParaRPr lang="en-US"/>
        </a:p>
      </dgm:t>
    </dgm:pt>
    <dgm:pt modelId="{3C288B88-2354-214E-8C87-4A452ABF9A0A}" type="sibTrans" cxnId="{381C8E52-5475-A34E-ADB0-6333544C46B4}">
      <dgm:prSet/>
      <dgm:spPr/>
      <dgm:t>
        <a:bodyPr/>
        <a:lstStyle/>
        <a:p>
          <a:endParaRPr lang="en-US"/>
        </a:p>
      </dgm:t>
    </dgm:pt>
    <dgm:pt modelId="{3F0652BC-10C6-3E48-9F73-5B82159C2DDC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 smtClean="0"/>
            <a:t>Preço</a:t>
          </a:r>
          <a:endParaRPr lang="en-US" dirty="0"/>
        </a:p>
      </dgm:t>
    </dgm:pt>
    <dgm:pt modelId="{21ABF07D-153B-C24C-A1B2-B63EFAECFFB6}" type="parTrans" cxnId="{BC4FCCC9-77A7-8347-8F45-76649A3711E1}">
      <dgm:prSet/>
      <dgm:spPr/>
      <dgm:t>
        <a:bodyPr/>
        <a:lstStyle/>
        <a:p>
          <a:endParaRPr lang="en-US"/>
        </a:p>
      </dgm:t>
    </dgm:pt>
    <dgm:pt modelId="{2207D834-059E-9A4A-B61F-8D6887A267F5}" type="sibTrans" cxnId="{BC4FCCC9-77A7-8347-8F45-76649A3711E1}">
      <dgm:prSet/>
      <dgm:spPr/>
      <dgm:t>
        <a:bodyPr/>
        <a:lstStyle/>
        <a:p>
          <a:endParaRPr lang="en-US"/>
        </a:p>
      </dgm:t>
    </dgm:pt>
    <dgm:pt modelId="{F1EE2B1B-C6FC-F54D-B891-198F3A5583B4}">
      <dgm:prSet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 smtClean="0"/>
            <a:t>Instalação</a:t>
          </a:r>
          <a:endParaRPr lang="en-US" dirty="0"/>
        </a:p>
      </dgm:t>
    </dgm:pt>
    <dgm:pt modelId="{DB08055C-6565-DE45-8B1E-6A3AC70933B9}" type="parTrans" cxnId="{22E5C8B6-70EB-DB4A-965D-AE0C043BAC83}">
      <dgm:prSet/>
      <dgm:spPr/>
      <dgm:t>
        <a:bodyPr/>
        <a:lstStyle/>
        <a:p>
          <a:endParaRPr lang="en-US"/>
        </a:p>
      </dgm:t>
    </dgm:pt>
    <dgm:pt modelId="{0A4707EA-E6A3-3840-A702-E61FA10C1502}" type="sibTrans" cxnId="{22E5C8B6-70EB-DB4A-965D-AE0C043BAC83}">
      <dgm:prSet/>
      <dgm:spPr/>
      <dgm:t>
        <a:bodyPr/>
        <a:lstStyle/>
        <a:p>
          <a:endParaRPr lang="en-US"/>
        </a:p>
      </dgm:t>
    </dgm:pt>
    <dgm:pt modelId="{B902050A-4503-6D44-8D36-4B0C98E60E23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 smtClean="0"/>
            <a:t>Barril</a:t>
          </a:r>
          <a:r>
            <a:rPr lang="en-US" dirty="0" smtClean="0"/>
            <a:t> </a:t>
          </a:r>
          <a:r>
            <a:rPr lang="en-US" dirty="0" err="1" smtClean="0"/>
            <a:t>usado</a:t>
          </a:r>
          <a:r>
            <a:rPr lang="en-US" dirty="0" smtClean="0"/>
            <a:t> </a:t>
          </a:r>
          <a:r>
            <a:rPr lang="en-US" dirty="0" err="1" smtClean="0"/>
            <a:t>como</a:t>
          </a:r>
          <a:r>
            <a:rPr lang="en-US" dirty="0" smtClean="0"/>
            <a:t> </a:t>
          </a:r>
          <a:r>
            <a:rPr lang="en-US" dirty="0" err="1" smtClean="0"/>
            <a:t>apoio</a:t>
          </a:r>
          <a:endParaRPr lang="en-US" dirty="0"/>
        </a:p>
      </dgm:t>
    </dgm:pt>
    <dgm:pt modelId="{50AA7209-9A7A-A043-BB42-790DC052F90C}" type="parTrans" cxnId="{BE2334AF-B790-5249-94F3-CADAFD3F62F4}">
      <dgm:prSet/>
      <dgm:spPr/>
      <dgm:t>
        <a:bodyPr/>
        <a:lstStyle/>
        <a:p>
          <a:endParaRPr lang="en-US"/>
        </a:p>
      </dgm:t>
    </dgm:pt>
    <dgm:pt modelId="{172CD79F-BA17-764D-8EE9-6819CB7749F5}" type="sibTrans" cxnId="{BE2334AF-B790-5249-94F3-CADAFD3F62F4}">
      <dgm:prSet/>
      <dgm:spPr/>
      <dgm:t>
        <a:bodyPr/>
        <a:lstStyle/>
        <a:p>
          <a:endParaRPr lang="en-US"/>
        </a:p>
      </dgm:t>
    </dgm:pt>
    <dgm:pt modelId="{591F1BA8-E8FD-2248-B805-15037E1B7377}" type="pres">
      <dgm:prSet presAssocID="{E81FB1AB-C204-CD41-987D-ED8B750CC55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A7515A3-1D3C-E741-9290-70BA3927E3B2}" type="pres">
      <dgm:prSet presAssocID="{14E3E2E2-BB5D-A34E-A3D7-8437AEC9D184}" presName="compNode" presStyleCnt="0"/>
      <dgm:spPr/>
    </dgm:pt>
    <dgm:pt modelId="{4FD8A1E1-A3CE-9846-8A6E-508F7883D278}" type="pres">
      <dgm:prSet presAssocID="{14E3E2E2-BB5D-A34E-A3D7-8437AEC9D184}" presName="aNode" presStyleLbl="bgShp" presStyleIdx="0" presStyleCnt="5"/>
      <dgm:spPr/>
      <dgm:t>
        <a:bodyPr/>
        <a:lstStyle/>
        <a:p>
          <a:endParaRPr lang="en-US"/>
        </a:p>
      </dgm:t>
    </dgm:pt>
    <dgm:pt modelId="{7079F016-20BB-A043-ADC7-A221D92AE297}" type="pres">
      <dgm:prSet presAssocID="{14E3E2E2-BB5D-A34E-A3D7-8437AEC9D184}" presName="textNode" presStyleLbl="bgShp" presStyleIdx="0" presStyleCnt="5"/>
      <dgm:spPr/>
      <dgm:t>
        <a:bodyPr/>
        <a:lstStyle/>
        <a:p>
          <a:endParaRPr lang="en-US"/>
        </a:p>
      </dgm:t>
    </dgm:pt>
    <dgm:pt modelId="{CDDF1BE2-EBA5-9047-A54B-988565E97C08}" type="pres">
      <dgm:prSet presAssocID="{14E3E2E2-BB5D-A34E-A3D7-8437AEC9D184}" presName="compChildNode" presStyleCnt="0"/>
      <dgm:spPr/>
    </dgm:pt>
    <dgm:pt modelId="{64A07879-A247-E847-A99B-DF51BA6F7344}" type="pres">
      <dgm:prSet presAssocID="{14E3E2E2-BB5D-A34E-A3D7-8437AEC9D184}" presName="theInnerList" presStyleCnt="0"/>
      <dgm:spPr/>
    </dgm:pt>
    <dgm:pt modelId="{5EBC4819-9BD9-F542-A1F7-C587ECBA542E}" type="pres">
      <dgm:prSet presAssocID="{B5AC45C6-97EE-0A4D-8EF9-9B1EB9B13A88}" presName="child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4F5B41-B687-0F45-AA62-B6CF59A2C7CF}" type="pres">
      <dgm:prSet presAssocID="{B5AC45C6-97EE-0A4D-8EF9-9B1EB9B13A88}" presName="aSpace2" presStyleCnt="0"/>
      <dgm:spPr/>
    </dgm:pt>
    <dgm:pt modelId="{6B565F35-51F2-9F41-A37D-EC1C4B2EEB7E}" type="pres">
      <dgm:prSet presAssocID="{AA1538FD-09FF-8E41-9F76-F84EE8D8C206}" presName="child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BC3DFA-5E53-0541-BE70-572DD6CCB656}" type="pres">
      <dgm:prSet presAssocID="{14E3E2E2-BB5D-A34E-A3D7-8437AEC9D184}" presName="aSpace" presStyleCnt="0"/>
      <dgm:spPr/>
    </dgm:pt>
    <dgm:pt modelId="{3B76CE26-93FA-2048-B88E-39453E681601}" type="pres">
      <dgm:prSet presAssocID="{6714897A-28F7-6546-ADC9-4095838908BE}" presName="compNode" presStyleCnt="0"/>
      <dgm:spPr/>
    </dgm:pt>
    <dgm:pt modelId="{1D20A9B2-4CF8-C140-AB7F-004F4FFCA919}" type="pres">
      <dgm:prSet presAssocID="{6714897A-28F7-6546-ADC9-4095838908BE}" presName="aNode" presStyleLbl="bgShp" presStyleIdx="1" presStyleCnt="5"/>
      <dgm:spPr/>
      <dgm:t>
        <a:bodyPr/>
        <a:lstStyle/>
        <a:p>
          <a:endParaRPr lang="en-US"/>
        </a:p>
      </dgm:t>
    </dgm:pt>
    <dgm:pt modelId="{09A09863-C284-9A45-9A13-CD9C97DE1B08}" type="pres">
      <dgm:prSet presAssocID="{6714897A-28F7-6546-ADC9-4095838908BE}" presName="textNode" presStyleLbl="bgShp" presStyleIdx="1" presStyleCnt="5"/>
      <dgm:spPr/>
      <dgm:t>
        <a:bodyPr/>
        <a:lstStyle/>
        <a:p>
          <a:endParaRPr lang="en-US"/>
        </a:p>
      </dgm:t>
    </dgm:pt>
    <dgm:pt modelId="{7974064B-64F5-3F4E-9C89-98D2AC9AB597}" type="pres">
      <dgm:prSet presAssocID="{6714897A-28F7-6546-ADC9-4095838908BE}" presName="compChildNode" presStyleCnt="0"/>
      <dgm:spPr/>
    </dgm:pt>
    <dgm:pt modelId="{208E9E36-E501-F947-A24D-2AD455F49381}" type="pres">
      <dgm:prSet presAssocID="{6714897A-28F7-6546-ADC9-4095838908BE}" presName="theInnerList" presStyleCnt="0"/>
      <dgm:spPr/>
    </dgm:pt>
    <dgm:pt modelId="{FEEB2670-2650-FE4F-B592-2636A0A71B72}" type="pres">
      <dgm:prSet presAssocID="{AD228AA0-9CDA-E847-8A95-0863CCEDC279}" presName="child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F5954F-9EED-2146-8664-70CC4D599B26}" type="pres">
      <dgm:prSet presAssocID="{AD228AA0-9CDA-E847-8A95-0863CCEDC279}" presName="aSpace2" presStyleCnt="0"/>
      <dgm:spPr/>
    </dgm:pt>
    <dgm:pt modelId="{06B4BCCE-1678-D648-8F1A-C983B53FE54F}" type="pres">
      <dgm:prSet presAssocID="{A1D3F5CF-BD53-664F-9397-4BA9230E7937}" presName="child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E5162A-F759-7048-9997-F8428548B19E}" type="pres">
      <dgm:prSet presAssocID="{6714897A-28F7-6546-ADC9-4095838908BE}" presName="aSpace" presStyleCnt="0"/>
      <dgm:spPr/>
    </dgm:pt>
    <dgm:pt modelId="{131EB882-C7A7-F54C-8331-50815CB54C07}" type="pres">
      <dgm:prSet presAssocID="{0FC48230-5FBF-6C40-B8E2-63A3110426E8}" presName="compNode" presStyleCnt="0"/>
      <dgm:spPr/>
    </dgm:pt>
    <dgm:pt modelId="{CE0F7957-6B67-3049-81C3-B8D196A991CF}" type="pres">
      <dgm:prSet presAssocID="{0FC48230-5FBF-6C40-B8E2-63A3110426E8}" presName="aNode" presStyleLbl="bgShp" presStyleIdx="2" presStyleCnt="5"/>
      <dgm:spPr/>
      <dgm:t>
        <a:bodyPr/>
        <a:lstStyle/>
        <a:p>
          <a:endParaRPr lang="en-US"/>
        </a:p>
      </dgm:t>
    </dgm:pt>
    <dgm:pt modelId="{12317323-DC84-504E-B643-59C9E73EA5E2}" type="pres">
      <dgm:prSet presAssocID="{0FC48230-5FBF-6C40-B8E2-63A3110426E8}" presName="textNode" presStyleLbl="bgShp" presStyleIdx="2" presStyleCnt="5"/>
      <dgm:spPr/>
      <dgm:t>
        <a:bodyPr/>
        <a:lstStyle/>
        <a:p>
          <a:endParaRPr lang="en-US"/>
        </a:p>
      </dgm:t>
    </dgm:pt>
    <dgm:pt modelId="{5591544D-DB5F-8744-8722-EF0F0E2649F6}" type="pres">
      <dgm:prSet presAssocID="{0FC48230-5FBF-6C40-B8E2-63A3110426E8}" presName="compChildNode" presStyleCnt="0"/>
      <dgm:spPr/>
    </dgm:pt>
    <dgm:pt modelId="{91AC3F77-C679-ED43-8519-BAC8FB3D1DC5}" type="pres">
      <dgm:prSet presAssocID="{0FC48230-5FBF-6C40-B8E2-63A3110426E8}" presName="theInnerList" presStyleCnt="0"/>
      <dgm:spPr/>
    </dgm:pt>
    <dgm:pt modelId="{C3466806-64B3-C842-A344-16AABBFFF8A6}" type="pres">
      <dgm:prSet presAssocID="{275A0BF6-47CF-0040-8E73-F158D4928412}" presName="child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3EF45D-1BFB-E248-AC8B-5F3B08BC7317}" type="pres">
      <dgm:prSet presAssocID="{275A0BF6-47CF-0040-8E73-F158D4928412}" presName="aSpace2" presStyleCnt="0"/>
      <dgm:spPr/>
    </dgm:pt>
    <dgm:pt modelId="{4788B0F9-34DC-064A-983C-CE13D40A7192}" type="pres">
      <dgm:prSet presAssocID="{3F0652BC-10C6-3E48-9F73-5B82159C2DDC}" presName="child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4F74C7-50AC-3E4C-8345-4ED08286C0D6}" type="pres">
      <dgm:prSet presAssocID="{0FC48230-5FBF-6C40-B8E2-63A3110426E8}" presName="aSpace" presStyleCnt="0"/>
      <dgm:spPr/>
    </dgm:pt>
    <dgm:pt modelId="{C6A9A916-14A2-D14B-B9E4-AECD104CF703}" type="pres">
      <dgm:prSet presAssocID="{539E3966-0B25-D049-9E7C-7D940FFBB3ED}" presName="compNode" presStyleCnt="0"/>
      <dgm:spPr/>
    </dgm:pt>
    <dgm:pt modelId="{F7D2CCEA-98E2-B142-9277-7631D26FC1E5}" type="pres">
      <dgm:prSet presAssocID="{539E3966-0B25-D049-9E7C-7D940FFBB3ED}" presName="aNode" presStyleLbl="bgShp" presStyleIdx="3" presStyleCnt="5"/>
      <dgm:spPr/>
      <dgm:t>
        <a:bodyPr/>
        <a:lstStyle/>
        <a:p>
          <a:endParaRPr lang="en-US"/>
        </a:p>
      </dgm:t>
    </dgm:pt>
    <dgm:pt modelId="{44DA12CE-E485-2541-92A1-516E05895FDA}" type="pres">
      <dgm:prSet presAssocID="{539E3966-0B25-D049-9E7C-7D940FFBB3ED}" presName="textNode" presStyleLbl="bgShp" presStyleIdx="3" presStyleCnt="5"/>
      <dgm:spPr/>
      <dgm:t>
        <a:bodyPr/>
        <a:lstStyle/>
        <a:p>
          <a:endParaRPr lang="en-US"/>
        </a:p>
      </dgm:t>
    </dgm:pt>
    <dgm:pt modelId="{C3A79D43-62E2-7943-B7D7-60CEAB855E75}" type="pres">
      <dgm:prSet presAssocID="{539E3966-0B25-D049-9E7C-7D940FFBB3ED}" presName="compChildNode" presStyleCnt="0"/>
      <dgm:spPr/>
    </dgm:pt>
    <dgm:pt modelId="{D21EDD09-5177-0247-A4F4-FF9F6755752F}" type="pres">
      <dgm:prSet presAssocID="{539E3966-0B25-D049-9E7C-7D940FFBB3ED}" presName="theInnerList" presStyleCnt="0"/>
      <dgm:spPr/>
    </dgm:pt>
    <dgm:pt modelId="{BC588318-90CC-C84B-96C8-3B37FC29FF19}" type="pres">
      <dgm:prSet presAssocID="{DD21ABE3-DCE5-8747-8F27-84FA96318FF3}" presName="child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7EDF7B-57B9-BD4F-8B08-C38AF230CB2F}" type="pres">
      <dgm:prSet presAssocID="{DD21ABE3-DCE5-8747-8F27-84FA96318FF3}" presName="aSpace2" presStyleCnt="0"/>
      <dgm:spPr/>
    </dgm:pt>
    <dgm:pt modelId="{1CA2ECFF-9FBB-7143-AC22-EBFD8953B052}" type="pres">
      <dgm:prSet presAssocID="{2D76E473-01A7-AC42-9D16-CED3670A9CBC}" presName="child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862BB2-F4FB-7744-914E-0C1B3BF25D40}" type="pres">
      <dgm:prSet presAssocID="{539E3966-0B25-D049-9E7C-7D940FFBB3ED}" presName="aSpace" presStyleCnt="0"/>
      <dgm:spPr/>
    </dgm:pt>
    <dgm:pt modelId="{4F8908D7-1EFB-E945-B70F-B49FCAC1C959}" type="pres">
      <dgm:prSet presAssocID="{6834C5EE-E0D9-7243-9CB5-8E99C6F53B97}" presName="compNode" presStyleCnt="0"/>
      <dgm:spPr/>
    </dgm:pt>
    <dgm:pt modelId="{4D127F45-81CA-5D48-91D4-9F571CF17F52}" type="pres">
      <dgm:prSet presAssocID="{6834C5EE-E0D9-7243-9CB5-8E99C6F53B97}" presName="aNode" presStyleLbl="bgShp" presStyleIdx="4" presStyleCnt="5"/>
      <dgm:spPr/>
      <dgm:t>
        <a:bodyPr/>
        <a:lstStyle/>
        <a:p>
          <a:endParaRPr lang="en-US"/>
        </a:p>
      </dgm:t>
    </dgm:pt>
    <dgm:pt modelId="{9A280268-C392-1F43-A44B-51C4A693912A}" type="pres">
      <dgm:prSet presAssocID="{6834C5EE-E0D9-7243-9CB5-8E99C6F53B97}" presName="textNode" presStyleLbl="bgShp" presStyleIdx="4" presStyleCnt="5"/>
      <dgm:spPr/>
      <dgm:t>
        <a:bodyPr/>
        <a:lstStyle/>
        <a:p>
          <a:endParaRPr lang="en-US"/>
        </a:p>
      </dgm:t>
    </dgm:pt>
    <dgm:pt modelId="{A1F0A532-926C-F148-9843-5F3D92F0C671}" type="pres">
      <dgm:prSet presAssocID="{6834C5EE-E0D9-7243-9CB5-8E99C6F53B97}" presName="compChildNode" presStyleCnt="0"/>
      <dgm:spPr/>
    </dgm:pt>
    <dgm:pt modelId="{449B97D0-B067-0946-8B7B-BFDA53A4C2AA}" type="pres">
      <dgm:prSet presAssocID="{6834C5EE-E0D9-7243-9CB5-8E99C6F53B97}" presName="theInnerList" presStyleCnt="0"/>
      <dgm:spPr/>
    </dgm:pt>
    <dgm:pt modelId="{EE8D1661-E164-7F46-AA02-F87DCC4B4D1B}" type="pres">
      <dgm:prSet presAssocID="{F1EE2B1B-C6FC-F54D-B891-198F3A5583B4}" presName="child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0501EE-5E0D-8E46-BAEE-9F7D66523699}" type="pres">
      <dgm:prSet presAssocID="{F1EE2B1B-C6FC-F54D-B891-198F3A5583B4}" presName="aSpace2" presStyleCnt="0"/>
      <dgm:spPr/>
    </dgm:pt>
    <dgm:pt modelId="{E9D2BFAC-B002-F543-AEF4-50ADB636D184}" type="pres">
      <dgm:prSet presAssocID="{B902050A-4503-6D44-8D36-4B0C98E60E23}" presName="child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A5ECEBD-D344-0B4F-A62B-51AD418CF881}" type="presOf" srcId="{E81FB1AB-C204-CD41-987D-ED8B750CC55D}" destId="{591F1BA8-E8FD-2248-B805-15037E1B7377}" srcOrd="0" destOrd="0" presId="urn:microsoft.com/office/officeart/2005/8/layout/lProcess2"/>
    <dgm:cxn modelId="{84494B60-6E73-2B4A-8DD4-4993D2692D64}" type="presOf" srcId="{0FC48230-5FBF-6C40-B8E2-63A3110426E8}" destId="{CE0F7957-6B67-3049-81C3-B8D196A991CF}" srcOrd="0" destOrd="0" presId="urn:microsoft.com/office/officeart/2005/8/layout/lProcess2"/>
    <dgm:cxn modelId="{381C8E52-5475-A34E-ADB0-6333544C46B4}" srcId="{539E3966-0B25-D049-9E7C-7D940FFBB3ED}" destId="{2D76E473-01A7-AC42-9D16-CED3670A9CBC}" srcOrd="1" destOrd="0" parTransId="{AC86F702-B145-2B4F-884C-854DF8CE891C}" sibTransId="{3C288B88-2354-214E-8C87-4A452ABF9A0A}"/>
    <dgm:cxn modelId="{E2B31BAD-DE20-0745-9FE4-2363D25EA690}" type="presOf" srcId="{B5AC45C6-97EE-0A4D-8EF9-9B1EB9B13A88}" destId="{5EBC4819-9BD9-F542-A1F7-C587ECBA542E}" srcOrd="0" destOrd="0" presId="urn:microsoft.com/office/officeart/2005/8/layout/lProcess2"/>
    <dgm:cxn modelId="{623C06FB-68D1-BD42-9245-2CE46ECD59EB}" srcId="{14E3E2E2-BB5D-A34E-A3D7-8437AEC9D184}" destId="{B5AC45C6-97EE-0A4D-8EF9-9B1EB9B13A88}" srcOrd="0" destOrd="0" parTransId="{FE2278C9-9A36-3F40-B645-9DDA934FB0A4}" sibTransId="{E72BC470-8608-B241-8B2D-E0CB74EFC67B}"/>
    <dgm:cxn modelId="{9E2A3211-EDD4-E544-B350-3D510D880E33}" type="presOf" srcId="{275A0BF6-47CF-0040-8E73-F158D4928412}" destId="{C3466806-64B3-C842-A344-16AABBFFF8A6}" srcOrd="0" destOrd="0" presId="urn:microsoft.com/office/officeart/2005/8/layout/lProcess2"/>
    <dgm:cxn modelId="{B97964DA-80BD-C64B-AFE9-94777D257651}" type="presOf" srcId="{0FC48230-5FBF-6C40-B8E2-63A3110426E8}" destId="{12317323-DC84-504E-B643-59C9E73EA5E2}" srcOrd="1" destOrd="0" presId="urn:microsoft.com/office/officeart/2005/8/layout/lProcess2"/>
    <dgm:cxn modelId="{BE2334AF-B790-5249-94F3-CADAFD3F62F4}" srcId="{6834C5EE-E0D9-7243-9CB5-8E99C6F53B97}" destId="{B902050A-4503-6D44-8D36-4B0C98E60E23}" srcOrd="1" destOrd="0" parTransId="{50AA7209-9A7A-A043-BB42-790DC052F90C}" sibTransId="{172CD79F-BA17-764D-8EE9-6819CB7749F5}"/>
    <dgm:cxn modelId="{9376D702-EF98-4A49-900D-23B96A1D8D8E}" type="presOf" srcId="{3F0652BC-10C6-3E48-9F73-5B82159C2DDC}" destId="{4788B0F9-34DC-064A-983C-CE13D40A7192}" srcOrd="0" destOrd="0" presId="urn:microsoft.com/office/officeart/2005/8/layout/lProcess2"/>
    <dgm:cxn modelId="{BBC8BEA6-D99A-C84E-825C-CD0EBA6E353E}" srcId="{539E3966-0B25-D049-9E7C-7D940FFBB3ED}" destId="{DD21ABE3-DCE5-8747-8F27-84FA96318FF3}" srcOrd="0" destOrd="0" parTransId="{6E89D2E7-278B-904D-8EB1-B51A93F37399}" sibTransId="{642FC8D6-BAC9-034C-A63E-D8C759D22442}"/>
    <dgm:cxn modelId="{AC1B7FAC-0940-E741-97E4-8010775D7DD5}" type="presOf" srcId="{6714897A-28F7-6546-ADC9-4095838908BE}" destId="{1D20A9B2-4CF8-C140-AB7F-004F4FFCA919}" srcOrd="0" destOrd="0" presId="urn:microsoft.com/office/officeart/2005/8/layout/lProcess2"/>
    <dgm:cxn modelId="{2D25BCDE-CBD5-3F4F-A8A9-F6C35493D76E}" srcId="{6714897A-28F7-6546-ADC9-4095838908BE}" destId="{AD228AA0-9CDA-E847-8A95-0863CCEDC279}" srcOrd="0" destOrd="0" parTransId="{561805CC-4BCE-9441-AD40-438BDC532CE9}" sibTransId="{140A1241-CC2D-744E-9D79-B0AC093B0453}"/>
    <dgm:cxn modelId="{9584F0BA-EC17-8E42-887D-D870ACFD559B}" srcId="{14E3E2E2-BB5D-A34E-A3D7-8437AEC9D184}" destId="{AA1538FD-09FF-8E41-9F76-F84EE8D8C206}" srcOrd="1" destOrd="0" parTransId="{17F6E044-0451-C548-A67C-5C1B5234979D}" sibTransId="{E2C34787-F4D9-7048-AF14-0DF9556E3BE3}"/>
    <dgm:cxn modelId="{ED032FDC-3BAE-2C45-85F5-11023D29F906}" type="presOf" srcId="{539E3966-0B25-D049-9E7C-7D940FFBB3ED}" destId="{44DA12CE-E485-2541-92A1-516E05895FDA}" srcOrd="1" destOrd="0" presId="urn:microsoft.com/office/officeart/2005/8/layout/lProcess2"/>
    <dgm:cxn modelId="{D61A32E9-4EB0-E347-87F1-B7C115379837}" srcId="{E81FB1AB-C204-CD41-987D-ED8B750CC55D}" destId="{0FC48230-5FBF-6C40-B8E2-63A3110426E8}" srcOrd="2" destOrd="0" parTransId="{D597CC44-84F0-7F4E-8F3A-A59536A18A16}" sibTransId="{B871412D-E51D-DE48-A5C4-D16B737CB218}"/>
    <dgm:cxn modelId="{69D373AC-F2EA-F04A-A84D-2F4954971716}" type="presOf" srcId="{A1D3F5CF-BD53-664F-9397-4BA9230E7937}" destId="{06B4BCCE-1678-D648-8F1A-C983B53FE54F}" srcOrd="0" destOrd="0" presId="urn:microsoft.com/office/officeart/2005/8/layout/lProcess2"/>
    <dgm:cxn modelId="{22E5C8B6-70EB-DB4A-965D-AE0C043BAC83}" srcId="{6834C5EE-E0D9-7243-9CB5-8E99C6F53B97}" destId="{F1EE2B1B-C6FC-F54D-B891-198F3A5583B4}" srcOrd="0" destOrd="0" parTransId="{DB08055C-6565-DE45-8B1E-6A3AC70933B9}" sibTransId="{0A4707EA-E6A3-3840-A702-E61FA10C1502}"/>
    <dgm:cxn modelId="{5D7C8E87-C247-6945-A396-F5DB73A22422}" type="presOf" srcId="{AA1538FD-09FF-8E41-9F76-F84EE8D8C206}" destId="{6B565F35-51F2-9F41-A37D-EC1C4B2EEB7E}" srcOrd="0" destOrd="0" presId="urn:microsoft.com/office/officeart/2005/8/layout/lProcess2"/>
    <dgm:cxn modelId="{8A331D45-3C17-1A4C-88E0-598FE0823D8C}" srcId="{E81FB1AB-C204-CD41-987D-ED8B750CC55D}" destId="{6714897A-28F7-6546-ADC9-4095838908BE}" srcOrd="1" destOrd="0" parTransId="{E2F328B3-5EDB-B34F-AC02-10D93D5E8F0C}" sibTransId="{F64CE5C3-4735-E749-A35D-F0E85F23A688}"/>
    <dgm:cxn modelId="{15B18E7E-11D8-D441-B1AC-2BEF425E9457}" type="presOf" srcId="{6714897A-28F7-6546-ADC9-4095838908BE}" destId="{09A09863-C284-9A45-9A13-CD9C97DE1B08}" srcOrd="1" destOrd="0" presId="urn:microsoft.com/office/officeart/2005/8/layout/lProcess2"/>
    <dgm:cxn modelId="{F879A282-A223-F44C-AE36-A7EE4B0F10B2}" srcId="{E81FB1AB-C204-CD41-987D-ED8B750CC55D}" destId="{6834C5EE-E0D9-7243-9CB5-8E99C6F53B97}" srcOrd="4" destOrd="0" parTransId="{DA4D7D58-4A3F-0644-B01D-0B6DC4E88893}" sibTransId="{0087872D-2D46-ED47-A022-D25692E299D7}"/>
    <dgm:cxn modelId="{0E4F977F-F38B-114D-ABA7-F1CAAE061C9A}" type="presOf" srcId="{2D76E473-01A7-AC42-9D16-CED3670A9CBC}" destId="{1CA2ECFF-9FBB-7143-AC22-EBFD8953B052}" srcOrd="0" destOrd="0" presId="urn:microsoft.com/office/officeart/2005/8/layout/lProcess2"/>
    <dgm:cxn modelId="{4424961E-A5D6-BD4B-900F-0F3C9818D1ED}" srcId="{E81FB1AB-C204-CD41-987D-ED8B750CC55D}" destId="{539E3966-0B25-D049-9E7C-7D940FFBB3ED}" srcOrd="3" destOrd="0" parTransId="{42F0A5CA-FC41-5042-B8E1-845EC7910316}" sibTransId="{AD80C3D0-2DC4-AB4D-99B0-1FB67D8E141A}"/>
    <dgm:cxn modelId="{26A3FF4A-1FFA-0A49-B442-B1C438AFC49E}" type="presOf" srcId="{14E3E2E2-BB5D-A34E-A3D7-8437AEC9D184}" destId="{7079F016-20BB-A043-ADC7-A221D92AE297}" srcOrd="1" destOrd="0" presId="urn:microsoft.com/office/officeart/2005/8/layout/lProcess2"/>
    <dgm:cxn modelId="{986B6BE3-8832-7344-AD9D-AD2CEA5FCC41}" srcId="{0FC48230-5FBF-6C40-B8E2-63A3110426E8}" destId="{275A0BF6-47CF-0040-8E73-F158D4928412}" srcOrd="0" destOrd="0" parTransId="{4BA8E97B-EA21-114A-9DBF-12953C358D5A}" sibTransId="{A944EB62-607E-954A-A2AC-7756A8D0EA64}"/>
    <dgm:cxn modelId="{BC4FCCC9-77A7-8347-8F45-76649A3711E1}" srcId="{0FC48230-5FBF-6C40-B8E2-63A3110426E8}" destId="{3F0652BC-10C6-3E48-9F73-5B82159C2DDC}" srcOrd="1" destOrd="0" parTransId="{21ABF07D-153B-C24C-A1B2-B63EFAECFFB6}" sibTransId="{2207D834-059E-9A4A-B61F-8D6887A267F5}"/>
    <dgm:cxn modelId="{277FD15E-CB48-8543-806C-D92295177991}" type="presOf" srcId="{6834C5EE-E0D9-7243-9CB5-8E99C6F53B97}" destId="{4D127F45-81CA-5D48-91D4-9F571CF17F52}" srcOrd="0" destOrd="0" presId="urn:microsoft.com/office/officeart/2005/8/layout/lProcess2"/>
    <dgm:cxn modelId="{288B704C-CA6B-8C48-809A-A5372C992056}" type="presOf" srcId="{6834C5EE-E0D9-7243-9CB5-8E99C6F53B97}" destId="{9A280268-C392-1F43-A44B-51C4A693912A}" srcOrd="1" destOrd="0" presId="urn:microsoft.com/office/officeart/2005/8/layout/lProcess2"/>
    <dgm:cxn modelId="{4CA0228D-5F73-E14A-A486-ED952D30C165}" srcId="{E81FB1AB-C204-CD41-987D-ED8B750CC55D}" destId="{14E3E2E2-BB5D-A34E-A3D7-8437AEC9D184}" srcOrd="0" destOrd="0" parTransId="{F392AF34-2DDC-E14D-94AA-6C792F0338F1}" sibTransId="{E46A6EB5-D442-D84D-AAE6-B190BD283868}"/>
    <dgm:cxn modelId="{B1584D60-7F29-AC40-87D5-27846594BFAC}" type="presOf" srcId="{AD228AA0-9CDA-E847-8A95-0863CCEDC279}" destId="{FEEB2670-2650-FE4F-B592-2636A0A71B72}" srcOrd="0" destOrd="0" presId="urn:microsoft.com/office/officeart/2005/8/layout/lProcess2"/>
    <dgm:cxn modelId="{8030B4E4-F9E9-E149-9958-3DBF93842755}" type="presOf" srcId="{DD21ABE3-DCE5-8747-8F27-84FA96318FF3}" destId="{BC588318-90CC-C84B-96C8-3B37FC29FF19}" srcOrd="0" destOrd="0" presId="urn:microsoft.com/office/officeart/2005/8/layout/lProcess2"/>
    <dgm:cxn modelId="{E3F5AF4A-421F-264B-ACF4-C75B63E979E6}" type="presOf" srcId="{14E3E2E2-BB5D-A34E-A3D7-8437AEC9D184}" destId="{4FD8A1E1-A3CE-9846-8A6E-508F7883D278}" srcOrd="0" destOrd="0" presId="urn:microsoft.com/office/officeart/2005/8/layout/lProcess2"/>
    <dgm:cxn modelId="{74B359EE-7141-B146-97CF-DA2F85497D4E}" type="presOf" srcId="{F1EE2B1B-C6FC-F54D-B891-198F3A5583B4}" destId="{EE8D1661-E164-7F46-AA02-F87DCC4B4D1B}" srcOrd="0" destOrd="0" presId="urn:microsoft.com/office/officeart/2005/8/layout/lProcess2"/>
    <dgm:cxn modelId="{1E40B37C-C267-144F-989A-B625983AA24A}" srcId="{6714897A-28F7-6546-ADC9-4095838908BE}" destId="{A1D3F5CF-BD53-664F-9397-4BA9230E7937}" srcOrd="1" destOrd="0" parTransId="{F9769923-3CEA-5B42-9CF3-188880E4017B}" sibTransId="{4D075A08-B09B-254B-9740-967B4AB00B2B}"/>
    <dgm:cxn modelId="{80D12443-58BE-8E45-821F-89907EA1015D}" type="presOf" srcId="{539E3966-0B25-D049-9E7C-7D940FFBB3ED}" destId="{F7D2CCEA-98E2-B142-9277-7631D26FC1E5}" srcOrd="0" destOrd="0" presId="urn:microsoft.com/office/officeart/2005/8/layout/lProcess2"/>
    <dgm:cxn modelId="{E62589B0-FB9D-EA43-98D0-1EC4F4CAC5A3}" type="presOf" srcId="{B902050A-4503-6D44-8D36-4B0C98E60E23}" destId="{E9D2BFAC-B002-F543-AEF4-50ADB636D184}" srcOrd="0" destOrd="0" presId="urn:microsoft.com/office/officeart/2005/8/layout/lProcess2"/>
    <dgm:cxn modelId="{9C3186C6-A41A-3940-89EA-DA34A0B2A0F9}" type="presParOf" srcId="{591F1BA8-E8FD-2248-B805-15037E1B7377}" destId="{8A7515A3-1D3C-E741-9290-70BA3927E3B2}" srcOrd="0" destOrd="0" presId="urn:microsoft.com/office/officeart/2005/8/layout/lProcess2"/>
    <dgm:cxn modelId="{F693065F-878E-8343-9108-78BA181941C1}" type="presParOf" srcId="{8A7515A3-1D3C-E741-9290-70BA3927E3B2}" destId="{4FD8A1E1-A3CE-9846-8A6E-508F7883D278}" srcOrd="0" destOrd="0" presId="urn:microsoft.com/office/officeart/2005/8/layout/lProcess2"/>
    <dgm:cxn modelId="{8F285AAD-71A9-C040-BD00-1D32F797D7ED}" type="presParOf" srcId="{8A7515A3-1D3C-E741-9290-70BA3927E3B2}" destId="{7079F016-20BB-A043-ADC7-A221D92AE297}" srcOrd="1" destOrd="0" presId="urn:microsoft.com/office/officeart/2005/8/layout/lProcess2"/>
    <dgm:cxn modelId="{91024319-CE2E-F84A-9DCE-2E1E07888FA1}" type="presParOf" srcId="{8A7515A3-1D3C-E741-9290-70BA3927E3B2}" destId="{CDDF1BE2-EBA5-9047-A54B-988565E97C08}" srcOrd="2" destOrd="0" presId="urn:microsoft.com/office/officeart/2005/8/layout/lProcess2"/>
    <dgm:cxn modelId="{C9768F90-2C17-0F42-A77C-B4A74F6337DD}" type="presParOf" srcId="{CDDF1BE2-EBA5-9047-A54B-988565E97C08}" destId="{64A07879-A247-E847-A99B-DF51BA6F7344}" srcOrd="0" destOrd="0" presId="urn:microsoft.com/office/officeart/2005/8/layout/lProcess2"/>
    <dgm:cxn modelId="{C2748BF1-35DD-594F-B74E-D1E60C1A0BCE}" type="presParOf" srcId="{64A07879-A247-E847-A99B-DF51BA6F7344}" destId="{5EBC4819-9BD9-F542-A1F7-C587ECBA542E}" srcOrd="0" destOrd="0" presId="urn:microsoft.com/office/officeart/2005/8/layout/lProcess2"/>
    <dgm:cxn modelId="{2EB4AFA8-A92B-C84D-9EAF-843D86CDF7EE}" type="presParOf" srcId="{64A07879-A247-E847-A99B-DF51BA6F7344}" destId="{104F5B41-B687-0F45-AA62-B6CF59A2C7CF}" srcOrd="1" destOrd="0" presId="urn:microsoft.com/office/officeart/2005/8/layout/lProcess2"/>
    <dgm:cxn modelId="{3697E5A5-B929-3245-AA25-62643713CB89}" type="presParOf" srcId="{64A07879-A247-E847-A99B-DF51BA6F7344}" destId="{6B565F35-51F2-9F41-A37D-EC1C4B2EEB7E}" srcOrd="2" destOrd="0" presId="urn:microsoft.com/office/officeart/2005/8/layout/lProcess2"/>
    <dgm:cxn modelId="{8662F974-68B5-2C45-835B-A6A99C99268D}" type="presParOf" srcId="{591F1BA8-E8FD-2248-B805-15037E1B7377}" destId="{72BC3DFA-5E53-0541-BE70-572DD6CCB656}" srcOrd="1" destOrd="0" presId="urn:microsoft.com/office/officeart/2005/8/layout/lProcess2"/>
    <dgm:cxn modelId="{EA7C44E2-CEB9-4741-90D5-8B8490EF41B4}" type="presParOf" srcId="{591F1BA8-E8FD-2248-B805-15037E1B7377}" destId="{3B76CE26-93FA-2048-B88E-39453E681601}" srcOrd="2" destOrd="0" presId="urn:microsoft.com/office/officeart/2005/8/layout/lProcess2"/>
    <dgm:cxn modelId="{2FCEFE28-53C9-CB4F-AD5C-B6CB1AA75450}" type="presParOf" srcId="{3B76CE26-93FA-2048-B88E-39453E681601}" destId="{1D20A9B2-4CF8-C140-AB7F-004F4FFCA919}" srcOrd="0" destOrd="0" presId="urn:microsoft.com/office/officeart/2005/8/layout/lProcess2"/>
    <dgm:cxn modelId="{84234638-86F8-D547-A44B-BDB292B0B5E1}" type="presParOf" srcId="{3B76CE26-93FA-2048-B88E-39453E681601}" destId="{09A09863-C284-9A45-9A13-CD9C97DE1B08}" srcOrd="1" destOrd="0" presId="urn:microsoft.com/office/officeart/2005/8/layout/lProcess2"/>
    <dgm:cxn modelId="{D8075425-DDB3-414B-B7C3-CE19BA7F39B0}" type="presParOf" srcId="{3B76CE26-93FA-2048-B88E-39453E681601}" destId="{7974064B-64F5-3F4E-9C89-98D2AC9AB597}" srcOrd="2" destOrd="0" presId="urn:microsoft.com/office/officeart/2005/8/layout/lProcess2"/>
    <dgm:cxn modelId="{5D68DD9C-FAD0-4948-B3C7-892DDF732114}" type="presParOf" srcId="{7974064B-64F5-3F4E-9C89-98D2AC9AB597}" destId="{208E9E36-E501-F947-A24D-2AD455F49381}" srcOrd="0" destOrd="0" presId="urn:microsoft.com/office/officeart/2005/8/layout/lProcess2"/>
    <dgm:cxn modelId="{3ECEDF4A-1B9A-3546-873A-05B876AE5700}" type="presParOf" srcId="{208E9E36-E501-F947-A24D-2AD455F49381}" destId="{FEEB2670-2650-FE4F-B592-2636A0A71B72}" srcOrd="0" destOrd="0" presId="urn:microsoft.com/office/officeart/2005/8/layout/lProcess2"/>
    <dgm:cxn modelId="{58C4FD2F-3898-1A4F-87D7-1DA22234EB7B}" type="presParOf" srcId="{208E9E36-E501-F947-A24D-2AD455F49381}" destId="{F2F5954F-9EED-2146-8664-70CC4D599B26}" srcOrd="1" destOrd="0" presId="urn:microsoft.com/office/officeart/2005/8/layout/lProcess2"/>
    <dgm:cxn modelId="{26C238B6-C96D-5C4F-8D66-8303FFA323B6}" type="presParOf" srcId="{208E9E36-E501-F947-A24D-2AD455F49381}" destId="{06B4BCCE-1678-D648-8F1A-C983B53FE54F}" srcOrd="2" destOrd="0" presId="urn:microsoft.com/office/officeart/2005/8/layout/lProcess2"/>
    <dgm:cxn modelId="{F29AF758-D06B-5243-B694-6DC90253056A}" type="presParOf" srcId="{591F1BA8-E8FD-2248-B805-15037E1B7377}" destId="{21E5162A-F759-7048-9997-F8428548B19E}" srcOrd="3" destOrd="0" presId="urn:microsoft.com/office/officeart/2005/8/layout/lProcess2"/>
    <dgm:cxn modelId="{B23F0A54-FDE7-3441-A4AC-C5192ACE3F89}" type="presParOf" srcId="{591F1BA8-E8FD-2248-B805-15037E1B7377}" destId="{131EB882-C7A7-F54C-8331-50815CB54C07}" srcOrd="4" destOrd="0" presId="urn:microsoft.com/office/officeart/2005/8/layout/lProcess2"/>
    <dgm:cxn modelId="{645BAA55-9540-9341-A3DC-36A5A1A28899}" type="presParOf" srcId="{131EB882-C7A7-F54C-8331-50815CB54C07}" destId="{CE0F7957-6B67-3049-81C3-B8D196A991CF}" srcOrd="0" destOrd="0" presId="urn:microsoft.com/office/officeart/2005/8/layout/lProcess2"/>
    <dgm:cxn modelId="{7AAC25CE-79B1-C946-A75C-6DA804A9704D}" type="presParOf" srcId="{131EB882-C7A7-F54C-8331-50815CB54C07}" destId="{12317323-DC84-504E-B643-59C9E73EA5E2}" srcOrd="1" destOrd="0" presId="urn:microsoft.com/office/officeart/2005/8/layout/lProcess2"/>
    <dgm:cxn modelId="{E665758C-2C2D-D04B-871A-65FA47BAB60E}" type="presParOf" srcId="{131EB882-C7A7-F54C-8331-50815CB54C07}" destId="{5591544D-DB5F-8744-8722-EF0F0E2649F6}" srcOrd="2" destOrd="0" presId="urn:microsoft.com/office/officeart/2005/8/layout/lProcess2"/>
    <dgm:cxn modelId="{9330565D-F11C-F04D-BD0E-E542EA21C31A}" type="presParOf" srcId="{5591544D-DB5F-8744-8722-EF0F0E2649F6}" destId="{91AC3F77-C679-ED43-8519-BAC8FB3D1DC5}" srcOrd="0" destOrd="0" presId="urn:microsoft.com/office/officeart/2005/8/layout/lProcess2"/>
    <dgm:cxn modelId="{6D9818DE-8084-0B46-B7A2-76F22DB65A85}" type="presParOf" srcId="{91AC3F77-C679-ED43-8519-BAC8FB3D1DC5}" destId="{C3466806-64B3-C842-A344-16AABBFFF8A6}" srcOrd="0" destOrd="0" presId="urn:microsoft.com/office/officeart/2005/8/layout/lProcess2"/>
    <dgm:cxn modelId="{1978F94A-1CA4-5143-B789-E9DC64F48A5A}" type="presParOf" srcId="{91AC3F77-C679-ED43-8519-BAC8FB3D1DC5}" destId="{423EF45D-1BFB-E248-AC8B-5F3B08BC7317}" srcOrd="1" destOrd="0" presId="urn:microsoft.com/office/officeart/2005/8/layout/lProcess2"/>
    <dgm:cxn modelId="{F93A63BD-A63D-F646-88AE-CFCEFD9C564C}" type="presParOf" srcId="{91AC3F77-C679-ED43-8519-BAC8FB3D1DC5}" destId="{4788B0F9-34DC-064A-983C-CE13D40A7192}" srcOrd="2" destOrd="0" presId="urn:microsoft.com/office/officeart/2005/8/layout/lProcess2"/>
    <dgm:cxn modelId="{3AF9587D-E510-944B-ABCC-3D9D771A7F1F}" type="presParOf" srcId="{591F1BA8-E8FD-2248-B805-15037E1B7377}" destId="{884F74C7-50AC-3E4C-8345-4ED08286C0D6}" srcOrd="5" destOrd="0" presId="urn:microsoft.com/office/officeart/2005/8/layout/lProcess2"/>
    <dgm:cxn modelId="{0003F9E3-4EF1-FC49-A005-70733A44C94E}" type="presParOf" srcId="{591F1BA8-E8FD-2248-B805-15037E1B7377}" destId="{C6A9A916-14A2-D14B-B9E4-AECD104CF703}" srcOrd="6" destOrd="0" presId="urn:microsoft.com/office/officeart/2005/8/layout/lProcess2"/>
    <dgm:cxn modelId="{0B882AA2-C81D-E449-8FB6-86EE6BEDF86E}" type="presParOf" srcId="{C6A9A916-14A2-D14B-B9E4-AECD104CF703}" destId="{F7D2CCEA-98E2-B142-9277-7631D26FC1E5}" srcOrd="0" destOrd="0" presId="urn:microsoft.com/office/officeart/2005/8/layout/lProcess2"/>
    <dgm:cxn modelId="{E1C24FA9-482D-D241-80E3-7D9C8DA32E21}" type="presParOf" srcId="{C6A9A916-14A2-D14B-B9E4-AECD104CF703}" destId="{44DA12CE-E485-2541-92A1-516E05895FDA}" srcOrd="1" destOrd="0" presId="urn:microsoft.com/office/officeart/2005/8/layout/lProcess2"/>
    <dgm:cxn modelId="{59E16667-99DF-A14E-B241-AEC0754083C4}" type="presParOf" srcId="{C6A9A916-14A2-D14B-B9E4-AECD104CF703}" destId="{C3A79D43-62E2-7943-B7D7-60CEAB855E75}" srcOrd="2" destOrd="0" presId="urn:microsoft.com/office/officeart/2005/8/layout/lProcess2"/>
    <dgm:cxn modelId="{75704942-8D63-1347-8E8C-826A8472064C}" type="presParOf" srcId="{C3A79D43-62E2-7943-B7D7-60CEAB855E75}" destId="{D21EDD09-5177-0247-A4F4-FF9F6755752F}" srcOrd="0" destOrd="0" presId="urn:microsoft.com/office/officeart/2005/8/layout/lProcess2"/>
    <dgm:cxn modelId="{BFFE695A-AF56-B341-85CA-F0F44C82F2CF}" type="presParOf" srcId="{D21EDD09-5177-0247-A4F4-FF9F6755752F}" destId="{BC588318-90CC-C84B-96C8-3B37FC29FF19}" srcOrd="0" destOrd="0" presId="urn:microsoft.com/office/officeart/2005/8/layout/lProcess2"/>
    <dgm:cxn modelId="{AB8C3194-F406-2549-8D30-B60A7FDC74D3}" type="presParOf" srcId="{D21EDD09-5177-0247-A4F4-FF9F6755752F}" destId="{857EDF7B-57B9-BD4F-8B08-C38AF230CB2F}" srcOrd="1" destOrd="0" presId="urn:microsoft.com/office/officeart/2005/8/layout/lProcess2"/>
    <dgm:cxn modelId="{A9A9129D-E777-6947-AFFC-E012F9C47AB2}" type="presParOf" srcId="{D21EDD09-5177-0247-A4F4-FF9F6755752F}" destId="{1CA2ECFF-9FBB-7143-AC22-EBFD8953B052}" srcOrd="2" destOrd="0" presId="urn:microsoft.com/office/officeart/2005/8/layout/lProcess2"/>
    <dgm:cxn modelId="{AF28B7B0-020F-4143-870E-6A5B96BB342F}" type="presParOf" srcId="{591F1BA8-E8FD-2248-B805-15037E1B7377}" destId="{B1862BB2-F4FB-7744-914E-0C1B3BF25D40}" srcOrd="7" destOrd="0" presId="urn:microsoft.com/office/officeart/2005/8/layout/lProcess2"/>
    <dgm:cxn modelId="{11D5EF3F-143F-5F49-9C93-D6E957F4571B}" type="presParOf" srcId="{591F1BA8-E8FD-2248-B805-15037E1B7377}" destId="{4F8908D7-1EFB-E945-B70F-B49FCAC1C959}" srcOrd="8" destOrd="0" presId="urn:microsoft.com/office/officeart/2005/8/layout/lProcess2"/>
    <dgm:cxn modelId="{AFBA9CB9-8035-424C-93D3-28A4ED7DDC55}" type="presParOf" srcId="{4F8908D7-1EFB-E945-B70F-B49FCAC1C959}" destId="{4D127F45-81CA-5D48-91D4-9F571CF17F52}" srcOrd="0" destOrd="0" presId="urn:microsoft.com/office/officeart/2005/8/layout/lProcess2"/>
    <dgm:cxn modelId="{A9EEFFE5-5135-B342-AA39-E282589EB7A9}" type="presParOf" srcId="{4F8908D7-1EFB-E945-B70F-B49FCAC1C959}" destId="{9A280268-C392-1F43-A44B-51C4A693912A}" srcOrd="1" destOrd="0" presId="urn:microsoft.com/office/officeart/2005/8/layout/lProcess2"/>
    <dgm:cxn modelId="{F141C615-5582-B540-8C92-9DF5CA24D458}" type="presParOf" srcId="{4F8908D7-1EFB-E945-B70F-B49FCAC1C959}" destId="{A1F0A532-926C-F148-9843-5F3D92F0C671}" srcOrd="2" destOrd="0" presId="urn:microsoft.com/office/officeart/2005/8/layout/lProcess2"/>
    <dgm:cxn modelId="{B61C6202-4E95-3740-8E1B-BB1582B52569}" type="presParOf" srcId="{A1F0A532-926C-F148-9843-5F3D92F0C671}" destId="{449B97D0-B067-0946-8B7B-BFDA53A4C2AA}" srcOrd="0" destOrd="0" presId="urn:microsoft.com/office/officeart/2005/8/layout/lProcess2"/>
    <dgm:cxn modelId="{77802E9B-92F7-8340-816A-EC2D973B644D}" type="presParOf" srcId="{449B97D0-B067-0946-8B7B-BFDA53A4C2AA}" destId="{EE8D1661-E164-7F46-AA02-F87DCC4B4D1B}" srcOrd="0" destOrd="0" presId="urn:microsoft.com/office/officeart/2005/8/layout/lProcess2"/>
    <dgm:cxn modelId="{BE5EFB02-01BC-C141-A06E-327FA62A0E2B}" type="presParOf" srcId="{449B97D0-B067-0946-8B7B-BFDA53A4C2AA}" destId="{A80501EE-5E0D-8E46-BAEE-9F7D66523699}" srcOrd="1" destOrd="0" presId="urn:microsoft.com/office/officeart/2005/8/layout/lProcess2"/>
    <dgm:cxn modelId="{4A8D1CC1-EA9F-AF4B-B5F0-343337E293C0}" type="presParOf" srcId="{449B97D0-B067-0946-8B7B-BFDA53A4C2AA}" destId="{E9D2BFAC-B002-F543-AEF4-50ADB636D184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B04D04-98AA-BA46-A5FB-AC2A81C80422}">
      <dsp:nvSpPr>
        <dsp:cNvPr id="0" name=""/>
        <dsp:cNvSpPr/>
      </dsp:nvSpPr>
      <dsp:spPr>
        <a:xfrm>
          <a:off x="3345956" y="1526136"/>
          <a:ext cx="91440" cy="69975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7317"/>
              </a:lnTo>
              <a:lnTo>
                <a:pt x="45744" y="477317"/>
              </a:lnTo>
              <a:lnTo>
                <a:pt x="45744" y="699753"/>
              </a:lnTo>
            </a:path>
          </a:pathLst>
        </a:custGeom>
        <a:noFill/>
        <a:ln w="9525" cap="flat" cmpd="sng" algn="ctr">
          <a:solidFill>
            <a:srgbClr val="715F3F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6268A9-6118-E845-B54C-16B3D1C74E6D}">
      <dsp:nvSpPr>
        <dsp:cNvPr id="0" name=""/>
        <dsp:cNvSpPr/>
      </dsp:nvSpPr>
      <dsp:spPr>
        <a:xfrm>
          <a:off x="1191310" y="1430"/>
          <a:ext cx="4400732" cy="1524705"/>
        </a:xfrm>
        <a:prstGeom prst="roundRect">
          <a:avLst>
            <a:gd name="adj" fmla="val 10000"/>
          </a:avLst>
        </a:prstGeom>
        <a:solidFill>
          <a:srgbClr val="850018"/>
        </a:solidFill>
        <a:ln>
          <a:solidFill>
            <a:srgbClr val="715F3F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E7B4136-85A0-434E-9F72-B9B388EA9B47}">
      <dsp:nvSpPr>
        <dsp:cNvPr id="0" name=""/>
        <dsp:cNvSpPr/>
      </dsp:nvSpPr>
      <dsp:spPr>
        <a:xfrm>
          <a:off x="1458100" y="254881"/>
          <a:ext cx="4400732" cy="15247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715F3F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Ausência</a:t>
          </a:r>
          <a:r>
            <a:rPr lang="en-US" sz="2200" kern="1200" dirty="0" smtClean="0"/>
            <a:t> de </a:t>
          </a:r>
          <a:r>
            <a:rPr lang="en-US" sz="2200" kern="1200" dirty="0" err="1" smtClean="0"/>
            <a:t>controlo</a:t>
          </a:r>
          <a:r>
            <a:rPr lang="en-US" sz="2200" kern="1200" dirty="0" smtClean="0"/>
            <a:t> dos </a:t>
          </a:r>
          <a:r>
            <a:rPr lang="en-US" sz="2200" kern="1200" dirty="0" err="1" smtClean="0"/>
            <a:t>consumos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em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cada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equipamento</a:t>
          </a:r>
          <a:r>
            <a:rPr lang="en-US" sz="2200" kern="1200" dirty="0" smtClean="0"/>
            <a:t> de </a:t>
          </a:r>
          <a:r>
            <a:rPr lang="en-US" sz="2200" kern="1200" dirty="0" err="1" smtClean="0"/>
            <a:t>extração</a:t>
          </a:r>
          <a:endParaRPr lang="en-US" sz="2200" kern="1200" dirty="0"/>
        </a:p>
      </dsp:txBody>
      <dsp:txXfrm>
        <a:off x="1502757" y="299538"/>
        <a:ext cx="4311418" cy="1435391"/>
      </dsp:txXfrm>
    </dsp:sp>
    <dsp:sp modelId="{714C2EDE-A0B8-5D40-AAE7-FEC60BE3A80F}">
      <dsp:nvSpPr>
        <dsp:cNvPr id="0" name=""/>
        <dsp:cNvSpPr/>
      </dsp:nvSpPr>
      <dsp:spPr>
        <a:xfrm>
          <a:off x="1203664" y="2225889"/>
          <a:ext cx="4376072" cy="1524705"/>
        </a:xfrm>
        <a:prstGeom prst="roundRect">
          <a:avLst>
            <a:gd name="adj" fmla="val 10000"/>
          </a:avLst>
        </a:prstGeom>
        <a:solidFill>
          <a:srgbClr val="850018"/>
        </a:solidFill>
        <a:ln>
          <a:solidFill>
            <a:srgbClr val="715F3F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377D8DD-FF2D-D446-AA38-5B070C9BD0C1}">
      <dsp:nvSpPr>
        <dsp:cNvPr id="0" name=""/>
        <dsp:cNvSpPr/>
      </dsp:nvSpPr>
      <dsp:spPr>
        <a:xfrm>
          <a:off x="1470454" y="2479340"/>
          <a:ext cx="4376072" cy="15247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715F3F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Gestão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pouco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eficaz</a:t>
          </a:r>
          <a:r>
            <a:rPr lang="en-US" sz="2200" kern="1200" dirty="0" smtClean="0"/>
            <a:t> dos </a:t>
          </a:r>
          <a:r>
            <a:rPr lang="en-US" sz="2200" kern="1200" dirty="0" err="1" smtClean="0"/>
            <a:t>equipamentos</a:t>
          </a:r>
          <a:endParaRPr lang="en-US" sz="2200" kern="1200" dirty="0"/>
        </a:p>
      </dsp:txBody>
      <dsp:txXfrm>
        <a:off x="1515111" y="2523997"/>
        <a:ext cx="4286758" cy="14353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D8A1E1-A3CE-9846-8A6E-508F7883D278}">
      <dsp:nvSpPr>
        <dsp:cNvPr id="0" name=""/>
        <dsp:cNvSpPr/>
      </dsp:nvSpPr>
      <dsp:spPr>
        <a:xfrm>
          <a:off x="3976" y="0"/>
          <a:ext cx="1395233" cy="4064000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rgbClr val="850018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Potenciómetro</a:t>
          </a:r>
          <a:endParaRPr lang="en-US" sz="1500" kern="1200" dirty="0"/>
        </a:p>
      </dsp:txBody>
      <dsp:txXfrm>
        <a:off x="3976" y="0"/>
        <a:ext cx="1395233" cy="1219200"/>
      </dsp:txXfrm>
    </dsp:sp>
    <dsp:sp modelId="{5EBC4819-9BD9-F542-A1F7-C587ECBA542E}">
      <dsp:nvSpPr>
        <dsp:cNvPr id="0" name=""/>
        <dsp:cNvSpPr/>
      </dsp:nvSpPr>
      <dsp:spPr>
        <a:xfrm>
          <a:off x="143499" y="1220390"/>
          <a:ext cx="1116186" cy="1225351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Preço</a:t>
          </a:r>
          <a:endParaRPr lang="en-US" sz="1600" kern="1200" dirty="0"/>
        </a:p>
      </dsp:txBody>
      <dsp:txXfrm>
        <a:off x="176191" y="1253082"/>
        <a:ext cx="1050802" cy="1159967"/>
      </dsp:txXfrm>
    </dsp:sp>
    <dsp:sp modelId="{6B565F35-51F2-9F41-A37D-EC1C4B2EEB7E}">
      <dsp:nvSpPr>
        <dsp:cNvPr id="0" name=""/>
        <dsp:cNvSpPr/>
      </dsp:nvSpPr>
      <dsp:spPr>
        <a:xfrm>
          <a:off x="143499" y="2634257"/>
          <a:ext cx="1116186" cy="1225351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Instalação</a:t>
          </a:r>
          <a:endParaRPr lang="en-US" sz="1600" kern="1200" dirty="0"/>
        </a:p>
      </dsp:txBody>
      <dsp:txXfrm>
        <a:off x="176191" y="2666949"/>
        <a:ext cx="1050802" cy="1159967"/>
      </dsp:txXfrm>
    </dsp:sp>
    <dsp:sp modelId="{1D20A9B2-4CF8-C140-AB7F-004F4FFCA919}">
      <dsp:nvSpPr>
        <dsp:cNvPr id="0" name=""/>
        <dsp:cNvSpPr/>
      </dsp:nvSpPr>
      <dsp:spPr>
        <a:xfrm>
          <a:off x="1503851" y="0"/>
          <a:ext cx="1395233" cy="4064000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rgbClr val="850018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Efeito</a:t>
          </a:r>
          <a:r>
            <a:rPr lang="en-US" sz="1500" kern="1200" dirty="0" smtClean="0"/>
            <a:t> </a:t>
          </a:r>
          <a:r>
            <a:rPr lang="en-US" sz="1500" i="1" kern="1200" dirty="0" smtClean="0"/>
            <a:t>Hall</a:t>
          </a:r>
          <a:endParaRPr lang="en-US" sz="1500" i="1" kern="1200" dirty="0"/>
        </a:p>
      </dsp:txBody>
      <dsp:txXfrm>
        <a:off x="1503851" y="0"/>
        <a:ext cx="1395233" cy="1219200"/>
      </dsp:txXfrm>
    </dsp:sp>
    <dsp:sp modelId="{FEEB2670-2650-FE4F-B592-2636A0A71B72}">
      <dsp:nvSpPr>
        <dsp:cNvPr id="0" name=""/>
        <dsp:cNvSpPr/>
      </dsp:nvSpPr>
      <dsp:spPr>
        <a:xfrm>
          <a:off x="1643375" y="1220390"/>
          <a:ext cx="1116186" cy="1225351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Preço</a:t>
          </a:r>
          <a:endParaRPr lang="en-US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Tamanho</a:t>
          </a:r>
          <a:endParaRPr lang="en-US" sz="1600" kern="1200" dirty="0" smtClean="0"/>
        </a:p>
      </dsp:txBody>
      <dsp:txXfrm>
        <a:off x="1676067" y="1253082"/>
        <a:ext cx="1050802" cy="1159967"/>
      </dsp:txXfrm>
    </dsp:sp>
    <dsp:sp modelId="{06B4BCCE-1678-D648-8F1A-C983B53FE54F}">
      <dsp:nvSpPr>
        <dsp:cNvPr id="0" name=""/>
        <dsp:cNvSpPr/>
      </dsp:nvSpPr>
      <dsp:spPr>
        <a:xfrm>
          <a:off x="1643375" y="2634257"/>
          <a:ext cx="1116186" cy="1225351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Instalação</a:t>
          </a:r>
          <a:endParaRPr lang="en-US" sz="1600" kern="1200" dirty="0"/>
        </a:p>
      </dsp:txBody>
      <dsp:txXfrm>
        <a:off x="1676067" y="2666949"/>
        <a:ext cx="1050802" cy="1159967"/>
      </dsp:txXfrm>
    </dsp:sp>
    <dsp:sp modelId="{CE0F7957-6B67-3049-81C3-B8D196A991CF}">
      <dsp:nvSpPr>
        <dsp:cNvPr id="0" name=""/>
        <dsp:cNvSpPr/>
      </dsp:nvSpPr>
      <dsp:spPr>
        <a:xfrm>
          <a:off x="3003727" y="0"/>
          <a:ext cx="1395233" cy="4064000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rgbClr val="850018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Caudalímetro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Ultrassónico</a:t>
          </a:r>
          <a:endParaRPr lang="en-US" sz="1500" kern="1200" dirty="0"/>
        </a:p>
      </dsp:txBody>
      <dsp:txXfrm>
        <a:off x="3003727" y="0"/>
        <a:ext cx="1395233" cy="1219200"/>
      </dsp:txXfrm>
    </dsp:sp>
    <dsp:sp modelId="{C3466806-64B3-C842-A344-16AABBFFF8A6}">
      <dsp:nvSpPr>
        <dsp:cNvPr id="0" name=""/>
        <dsp:cNvSpPr/>
      </dsp:nvSpPr>
      <dsp:spPr>
        <a:xfrm>
          <a:off x="3143251" y="1220390"/>
          <a:ext cx="1116186" cy="1225351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Precisão</a:t>
          </a:r>
          <a:endParaRPr lang="en-US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Instalação</a:t>
          </a:r>
          <a:endParaRPr lang="en-US" sz="1600" kern="1200" dirty="0"/>
        </a:p>
      </dsp:txBody>
      <dsp:txXfrm>
        <a:off x="3175943" y="1253082"/>
        <a:ext cx="1050802" cy="1159967"/>
      </dsp:txXfrm>
    </dsp:sp>
    <dsp:sp modelId="{4788B0F9-34DC-064A-983C-CE13D40A7192}">
      <dsp:nvSpPr>
        <dsp:cNvPr id="0" name=""/>
        <dsp:cNvSpPr/>
      </dsp:nvSpPr>
      <dsp:spPr>
        <a:xfrm>
          <a:off x="3143251" y="2634257"/>
          <a:ext cx="1116186" cy="1225351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Preço</a:t>
          </a:r>
          <a:endParaRPr lang="en-US" sz="1600" kern="1200" dirty="0"/>
        </a:p>
      </dsp:txBody>
      <dsp:txXfrm>
        <a:off x="3175943" y="2666949"/>
        <a:ext cx="1050802" cy="1159967"/>
      </dsp:txXfrm>
    </dsp:sp>
    <dsp:sp modelId="{F7D2CCEA-98E2-B142-9277-7631D26FC1E5}">
      <dsp:nvSpPr>
        <dsp:cNvPr id="0" name=""/>
        <dsp:cNvSpPr/>
      </dsp:nvSpPr>
      <dsp:spPr>
        <a:xfrm>
          <a:off x="4503603" y="0"/>
          <a:ext cx="1395233" cy="4064000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rgbClr val="850018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Caudalímetro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Eletrónico</a:t>
          </a:r>
          <a:endParaRPr lang="en-US" sz="1500" kern="1200" dirty="0"/>
        </a:p>
      </dsp:txBody>
      <dsp:txXfrm>
        <a:off x="4503603" y="0"/>
        <a:ext cx="1395233" cy="1219200"/>
      </dsp:txXfrm>
    </dsp:sp>
    <dsp:sp modelId="{BC588318-90CC-C84B-96C8-3B37FC29FF19}">
      <dsp:nvSpPr>
        <dsp:cNvPr id="0" name=""/>
        <dsp:cNvSpPr/>
      </dsp:nvSpPr>
      <dsp:spPr>
        <a:xfrm>
          <a:off x="4643127" y="1220390"/>
          <a:ext cx="1116186" cy="1225351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Preço</a:t>
          </a:r>
          <a:endParaRPr lang="en-US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Instalação</a:t>
          </a:r>
          <a:endParaRPr lang="en-US" sz="1600" kern="1200" dirty="0"/>
        </a:p>
      </dsp:txBody>
      <dsp:txXfrm>
        <a:off x="4675819" y="1253082"/>
        <a:ext cx="1050802" cy="1159967"/>
      </dsp:txXfrm>
    </dsp:sp>
    <dsp:sp modelId="{1CA2ECFF-9FBB-7143-AC22-EBFD8953B052}">
      <dsp:nvSpPr>
        <dsp:cNvPr id="0" name=""/>
        <dsp:cNvSpPr/>
      </dsp:nvSpPr>
      <dsp:spPr>
        <a:xfrm>
          <a:off x="4643127" y="2634257"/>
          <a:ext cx="1116186" cy="1225351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Formação</a:t>
          </a:r>
          <a:r>
            <a:rPr lang="en-US" sz="1600" kern="1200" dirty="0" smtClean="0"/>
            <a:t> de espuma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Limpeza</a:t>
          </a:r>
          <a:endParaRPr lang="en-US" sz="1600" kern="1200" dirty="0" smtClean="0"/>
        </a:p>
      </dsp:txBody>
      <dsp:txXfrm>
        <a:off x="4675819" y="2666949"/>
        <a:ext cx="1050802" cy="1159967"/>
      </dsp:txXfrm>
    </dsp:sp>
    <dsp:sp modelId="{4D127F45-81CA-5D48-91D4-9F571CF17F52}">
      <dsp:nvSpPr>
        <dsp:cNvPr id="0" name=""/>
        <dsp:cNvSpPr/>
      </dsp:nvSpPr>
      <dsp:spPr>
        <a:xfrm>
          <a:off x="6003479" y="0"/>
          <a:ext cx="1395233" cy="4064000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rgbClr val="850018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Célula</a:t>
          </a:r>
          <a:endParaRPr lang="en-US" sz="1500" kern="1200" dirty="0" smtClean="0"/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Carga</a:t>
          </a:r>
          <a:endParaRPr lang="en-US" sz="1500" kern="1200" dirty="0"/>
        </a:p>
      </dsp:txBody>
      <dsp:txXfrm>
        <a:off x="6003479" y="0"/>
        <a:ext cx="1395233" cy="1219200"/>
      </dsp:txXfrm>
    </dsp:sp>
    <dsp:sp modelId="{EE8D1661-E164-7F46-AA02-F87DCC4B4D1B}">
      <dsp:nvSpPr>
        <dsp:cNvPr id="0" name=""/>
        <dsp:cNvSpPr/>
      </dsp:nvSpPr>
      <dsp:spPr>
        <a:xfrm>
          <a:off x="6143002" y="1220390"/>
          <a:ext cx="1116186" cy="1225351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Instalação</a:t>
          </a:r>
          <a:endParaRPr lang="en-US" sz="1600" kern="1200" dirty="0"/>
        </a:p>
      </dsp:txBody>
      <dsp:txXfrm>
        <a:off x="6175694" y="1253082"/>
        <a:ext cx="1050802" cy="1159967"/>
      </dsp:txXfrm>
    </dsp:sp>
    <dsp:sp modelId="{E9D2BFAC-B002-F543-AEF4-50ADB636D184}">
      <dsp:nvSpPr>
        <dsp:cNvPr id="0" name=""/>
        <dsp:cNvSpPr/>
      </dsp:nvSpPr>
      <dsp:spPr>
        <a:xfrm>
          <a:off x="6143002" y="2634257"/>
          <a:ext cx="1116186" cy="1225351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Barril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usado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como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apoio</a:t>
          </a:r>
          <a:endParaRPr lang="en-US" sz="1600" kern="1200" dirty="0"/>
        </a:p>
      </dsp:txBody>
      <dsp:txXfrm>
        <a:off x="6175694" y="2666949"/>
        <a:ext cx="1050802" cy="11599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C0E39A-E1F0-1A43-B595-4A4C8B572A9A}" type="datetimeFigureOut">
              <a:rPr lang="en-US" smtClean="0"/>
              <a:t>10/02/14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F12759-8A12-964E-B00F-C7935D1A6B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3886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E05400-7A23-8846-8531-4971A73B9386}" type="datetimeFigureOut">
              <a:rPr lang="en-US" smtClean="0"/>
              <a:t>10/02/14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02C0C5-6A1A-F348-A295-B907215A1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4167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2C0C5-6A1A-F348-A295-B907215A117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6758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Permite</a:t>
            </a:r>
            <a:r>
              <a:rPr lang="en-US" dirty="0" smtClean="0"/>
              <a:t> </a:t>
            </a:r>
            <a:r>
              <a:rPr lang="en-US" dirty="0" err="1" smtClean="0"/>
              <a:t>usar</a:t>
            </a:r>
            <a:r>
              <a:rPr lang="en-US" dirty="0" smtClean="0"/>
              <a:t> </a:t>
            </a:r>
            <a:r>
              <a:rPr lang="en-US" dirty="0" err="1" smtClean="0"/>
              <a:t>vários</a:t>
            </a:r>
            <a:r>
              <a:rPr lang="en-US" dirty="0" smtClean="0"/>
              <a:t> tablets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2C0C5-6A1A-F348-A295-B907215A117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1588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2C0C5-6A1A-F348-A295-B907215A117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3460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Inicialmente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validar</a:t>
            </a:r>
            <a:r>
              <a:rPr lang="en-US" dirty="0" smtClean="0"/>
              <a:t> a </a:t>
            </a:r>
            <a:r>
              <a:rPr lang="en-US" dirty="0" err="1" smtClean="0"/>
              <a:t>solução</a:t>
            </a:r>
            <a:endParaRPr lang="en-US" dirty="0" smtClean="0"/>
          </a:p>
          <a:p>
            <a:r>
              <a:rPr lang="en-US" dirty="0" smtClean="0"/>
              <a:t>No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furou</a:t>
            </a:r>
            <a:r>
              <a:rPr lang="en-US" baseline="0" dirty="0" smtClean="0"/>
              <a:t>-se a </a:t>
            </a:r>
            <a:r>
              <a:rPr lang="en-US" baseline="0" dirty="0" err="1" smtClean="0"/>
              <a:t>torneira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tornar</a:t>
            </a:r>
            <a:r>
              <a:rPr lang="en-US" baseline="0" dirty="0" smtClean="0"/>
              <a:t> o sensor </a:t>
            </a:r>
            <a:r>
              <a:rPr lang="en-US" baseline="0" dirty="0" err="1" smtClean="0"/>
              <a:t>imperceptivel</a:t>
            </a:r>
            <a:r>
              <a:rPr lang="en-US" baseline="0" dirty="0" smtClean="0"/>
              <a:t>. Flat Cable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2C0C5-6A1A-F348-A295-B907215A117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9983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Display </a:t>
            </a:r>
            <a:r>
              <a:rPr lang="en-US" dirty="0" err="1" smtClean="0"/>
              <a:t>mostra</a:t>
            </a:r>
            <a:r>
              <a:rPr lang="en-US" dirty="0" smtClean="0"/>
              <a:t> a </a:t>
            </a:r>
            <a:r>
              <a:rPr lang="en-US" dirty="0" err="1" smtClean="0"/>
              <a:t>informaçao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tempo real</a:t>
            </a:r>
          </a:p>
          <a:p>
            <a:r>
              <a:rPr lang="en-US" dirty="0" smtClean="0"/>
              <a:t>PCB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falicitar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ligação</a:t>
            </a:r>
            <a:r>
              <a:rPr lang="en-US" baseline="0" dirty="0" smtClean="0"/>
              <a:t> dos </a:t>
            </a:r>
            <a:r>
              <a:rPr lang="en-US" baseline="0" dirty="0" err="1" smtClean="0"/>
              <a:t>componentes</a:t>
            </a:r>
            <a:endParaRPr lang="en-US" baseline="0" dirty="0" smtClean="0"/>
          </a:p>
          <a:p>
            <a:r>
              <a:rPr lang="en-US" baseline="0" dirty="0" err="1" smtClean="0"/>
              <a:t>Caixa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melhorar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aspeto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2C0C5-6A1A-F348-A295-B907215A117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0595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USANDO O</a:t>
            </a:r>
            <a:r>
              <a:rPr lang="en-US" baseline="0" dirty="0" smtClean="0"/>
              <a:t> CAUDALIMETRO</a:t>
            </a:r>
            <a:endParaRPr lang="en-US" dirty="0" smtClean="0"/>
          </a:p>
          <a:p>
            <a:r>
              <a:rPr lang="en-US" dirty="0" err="1" smtClean="0"/>
              <a:t>Determinar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relação</a:t>
            </a:r>
            <a:r>
              <a:rPr lang="en-US" baseline="0" dirty="0" smtClean="0"/>
              <a:t> entre a </a:t>
            </a:r>
            <a:r>
              <a:rPr lang="en-US" baseline="0" dirty="0" err="1" smtClean="0"/>
              <a:t>diferença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potencial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terminais</a:t>
            </a:r>
            <a:r>
              <a:rPr lang="en-US" baseline="0" dirty="0" smtClean="0"/>
              <a:t> do sensor </a:t>
            </a:r>
            <a:r>
              <a:rPr lang="en-US" baseline="0" dirty="0" err="1" smtClean="0"/>
              <a:t>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função</a:t>
            </a:r>
            <a:r>
              <a:rPr lang="en-US" baseline="0" dirty="0" smtClean="0"/>
              <a:t> do </a:t>
            </a:r>
            <a:r>
              <a:rPr lang="en-US" baseline="0" dirty="0" err="1" smtClean="0"/>
              <a:t>fluxo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cerveja</a:t>
            </a:r>
            <a:endParaRPr lang="en-US" baseline="0" dirty="0" smtClean="0"/>
          </a:p>
          <a:p>
            <a:r>
              <a:rPr lang="en-US" baseline="0" dirty="0" err="1" smtClean="0"/>
              <a:t>Constante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toda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gama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funcionamento</a:t>
            </a:r>
            <a:r>
              <a:rPr lang="en-US" baseline="0" dirty="0" smtClean="0"/>
              <a:t>, 3,4cl/s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2C0C5-6A1A-F348-A295-B907215A117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00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Devido</a:t>
            </a:r>
            <a:r>
              <a:rPr lang="en-US" dirty="0" smtClean="0"/>
              <a:t> </a:t>
            </a:r>
            <a:r>
              <a:rPr lang="en-US" dirty="0" err="1" smtClean="0"/>
              <a:t>ao</a:t>
            </a:r>
            <a:r>
              <a:rPr lang="en-US" dirty="0" smtClean="0"/>
              <a:t> tempo de </a:t>
            </a:r>
            <a:r>
              <a:rPr lang="en-US" dirty="0" err="1" smtClean="0"/>
              <a:t>processamento</a:t>
            </a:r>
            <a:r>
              <a:rPr lang="en-US" dirty="0" smtClean="0"/>
              <a:t> de micro,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vez</a:t>
            </a:r>
            <a:r>
              <a:rPr lang="en-US" dirty="0" smtClean="0"/>
              <a:t> de 10 </a:t>
            </a:r>
            <a:r>
              <a:rPr lang="en-US" dirty="0" err="1" smtClean="0"/>
              <a:t>amostras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segundo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tinham</a:t>
            </a:r>
            <a:r>
              <a:rPr lang="en-US" baseline="0" dirty="0" smtClean="0"/>
              <a:t>-se entre 9 e 10. </a:t>
            </a:r>
          </a:p>
          <a:p>
            <a:r>
              <a:rPr lang="en-US" dirty="0" smtClean="0"/>
              <a:t>3,4 </a:t>
            </a:r>
            <a:r>
              <a:rPr lang="en-US" dirty="0" err="1" smtClean="0"/>
              <a:t>nao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garantia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resultados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perfeitos</a:t>
            </a:r>
            <a:endParaRPr lang="en-US" baseline="0" dirty="0" smtClean="0"/>
          </a:p>
          <a:p>
            <a:r>
              <a:rPr lang="en-US" baseline="0" dirty="0" err="1" smtClean="0"/>
              <a:t>Sempre</a:t>
            </a:r>
            <a:r>
              <a:rPr lang="en-US" baseline="0" dirty="0" smtClean="0"/>
              <a:t> inferior </a:t>
            </a:r>
            <a:r>
              <a:rPr lang="en-US" baseline="0" dirty="0" err="1" smtClean="0"/>
              <a:t>ao</a:t>
            </a:r>
            <a:r>
              <a:rPr lang="en-US" baseline="0" dirty="0" smtClean="0"/>
              <a:t> valor do </a:t>
            </a:r>
            <a:r>
              <a:rPr lang="en-US" baseline="0" dirty="0" err="1" smtClean="0"/>
              <a:t>caudalimetro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2C0C5-6A1A-F348-A295-B907215A117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5165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Mesmo</a:t>
            </a:r>
            <a:r>
              <a:rPr lang="en-US" dirty="0" smtClean="0"/>
              <a:t> </a:t>
            </a:r>
            <a:r>
              <a:rPr lang="en-US" dirty="0" err="1" smtClean="0"/>
              <a:t>quando</a:t>
            </a:r>
            <a:r>
              <a:rPr lang="en-US" dirty="0" smtClean="0"/>
              <a:t> 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visualizou</a:t>
            </a:r>
            <a:r>
              <a:rPr lang="en-US" baseline="0" dirty="0" smtClean="0"/>
              <a:t> um </a:t>
            </a:r>
            <a:r>
              <a:rPr lang="en-US" baseline="0" dirty="0" err="1" smtClean="0"/>
              <a:t>erro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elevado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apenas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simboliza</a:t>
            </a:r>
            <a:r>
              <a:rPr lang="en-US" baseline="0" dirty="0" smtClean="0"/>
              <a:t> 1cl </a:t>
            </a:r>
            <a:r>
              <a:rPr lang="en-US" baseline="0" dirty="0" err="1" smtClean="0"/>
              <a:t>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extração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2C0C5-6A1A-F348-A295-B907215A117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659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Iniciarei</a:t>
            </a:r>
            <a:r>
              <a:rPr lang="en-US" dirty="0" smtClean="0"/>
              <a:t> a </a:t>
            </a:r>
            <a:r>
              <a:rPr lang="en-US" dirty="0" err="1" smtClean="0"/>
              <a:t>apresentação</a:t>
            </a:r>
            <a:r>
              <a:rPr lang="en-US" dirty="0" smtClean="0"/>
              <a:t> </a:t>
            </a:r>
            <a:r>
              <a:rPr lang="en-US" dirty="0" err="1" smtClean="0"/>
              <a:t>apresentando</a:t>
            </a:r>
            <a:r>
              <a:rPr lang="en-US" dirty="0" smtClean="0"/>
              <a:t> </a:t>
            </a:r>
            <a:r>
              <a:rPr lang="en-US" dirty="0" err="1" smtClean="0"/>
              <a:t>uma</a:t>
            </a:r>
            <a:r>
              <a:rPr lang="en-US" dirty="0" smtClean="0"/>
              <a:t> </a:t>
            </a:r>
            <a:r>
              <a:rPr lang="en-US" dirty="0" err="1" smtClean="0"/>
              <a:t>breve</a:t>
            </a:r>
            <a:r>
              <a:rPr lang="en-US" dirty="0" smtClean="0"/>
              <a:t> </a:t>
            </a:r>
            <a:r>
              <a:rPr lang="en-US" dirty="0" err="1" smtClean="0"/>
              <a:t>introduçao</a:t>
            </a:r>
            <a:r>
              <a:rPr lang="en-US" dirty="0" smtClean="0"/>
              <a:t>, </a:t>
            </a:r>
            <a:r>
              <a:rPr lang="en-US" dirty="0" err="1" smtClean="0"/>
              <a:t>relativa</a:t>
            </a:r>
            <a:r>
              <a:rPr lang="en-US" dirty="0" smtClean="0"/>
              <a:t> </a:t>
            </a:r>
            <a:r>
              <a:rPr lang="en-US" dirty="0" err="1" smtClean="0"/>
              <a:t>à</a:t>
            </a:r>
            <a:r>
              <a:rPr lang="en-US" dirty="0" smtClean="0"/>
              <a:t> </a:t>
            </a:r>
            <a:r>
              <a:rPr lang="en-US" dirty="0" err="1" smtClean="0"/>
              <a:t>minha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motivação</a:t>
            </a:r>
            <a:endParaRPr lang="en-US" baseline="0" dirty="0" smtClean="0"/>
          </a:p>
          <a:p>
            <a:r>
              <a:rPr lang="en-US" baseline="0" dirty="0" smtClean="0"/>
              <a:t>De </a:t>
            </a:r>
            <a:r>
              <a:rPr lang="en-US" baseline="0" dirty="0" err="1" smtClean="0"/>
              <a:t>seguida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apresentarei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objetivos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desta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dissertação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Falarei</a:t>
            </a:r>
            <a:r>
              <a:rPr lang="en-US" baseline="0" dirty="0" smtClean="0"/>
              <a:t> um </a:t>
            </a:r>
            <a:r>
              <a:rPr lang="en-US" baseline="0" dirty="0" err="1" smtClean="0"/>
              <a:t>pouco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sobre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estado</a:t>
            </a:r>
            <a:r>
              <a:rPr lang="en-US" baseline="0" dirty="0" smtClean="0"/>
              <a:t> da arte, </a:t>
            </a:r>
            <a:r>
              <a:rPr lang="en-US" baseline="0" dirty="0" err="1" smtClean="0"/>
              <a:t>nomeadamente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funcionamento</a:t>
            </a:r>
            <a:r>
              <a:rPr lang="en-US" baseline="0" dirty="0" smtClean="0"/>
              <a:t> de um </a:t>
            </a:r>
            <a:r>
              <a:rPr lang="en-US" baseline="0" dirty="0" err="1" smtClean="0"/>
              <a:t>equipamento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refrigeração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como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soluções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existentes</a:t>
            </a:r>
            <a:r>
              <a:rPr lang="en-US" baseline="0" dirty="0" smtClean="0"/>
              <a:t> no </a:t>
            </a:r>
            <a:r>
              <a:rPr lang="en-US" baseline="0" dirty="0" err="1" smtClean="0"/>
              <a:t>mercado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Soluções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propostas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como</a:t>
            </a:r>
            <a:r>
              <a:rPr lang="en-US" baseline="0" dirty="0" smtClean="0"/>
              <a:t> um </a:t>
            </a:r>
            <a:r>
              <a:rPr lang="en-US" baseline="0" dirty="0" err="1" smtClean="0"/>
              <a:t>comparativo</a:t>
            </a:r>
            <a:r>
              <a:rPr lang="en-US" baseline="0" dirty="0" smtClean="0"/>
              <a:t>/</a:t>
            </a:r>
            <a:r>
              <a:rPr lang="en-US" baseline="0" dirty="0" err="1" smtClean="0"/>
              <a:t>escolha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2C0C5-6A1A-F348-A295-B907215A117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7096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Numa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época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palavra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crise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faz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parte do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nosso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quotidiano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procuram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-se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soluções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redução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custos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desnecessários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SOLUCAO LOWCOST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SABER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QUANTOS DIAS ESTA ABERTO O BARRIL E SE FOI USADO NAQUELA MAQUINA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 das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oportunidades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melhoria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negócio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cerveja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tem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não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existência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controlo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consumos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máquina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extração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impossibilitando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gestão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eficaz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fornecimento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manutenção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equipamentos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instalados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2C0C5-6A1A-F348-A295-B907215A117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3252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Neste</a:t>
            </a:r>
            <a:r>
              <a:rPr lang="en-US" dirty="0" smtClean="0"/>
              <a:t> </a:t>
            </a:r>
            <a:r>
              <a:rPr lang="en-US" dirty="0" err="1" smtClean="0"/>
              <a:t>contexto</a:t>
            </a:r>
            <a:r>
              <a:rPr lang="en-US" dirty="0" smtClean="0"/>
              <a:t> surge a </a:t>
            </a:r>
            <a:r>
              <a:rPr lang="en-US" dirty="0" err="1" smtClean="0"/>
              <a:t>necessidade</a:t>
            </a:r>
            <a:r>
              <a:rPr lang="en-US" dirty="0" smtClean="0"/>
              <a:t> de </a:t>
            </a:r>
            <a:r>
              <a:rPr lang="en-US" dirty="0" err="1" smtClean="0"/>
              <a:t>procurar</a:t>
            </a:r>
            <a:r>
              <a:rPr lang="en-US" dirty="0" smtClean="0"/>
              <a:t> </a:t>
            </a:r>
            <a:r>
              <a:rPr lang="en-US" dirty="0" err="1" smtClean="0"/>
              <a:t>uma</a:t>
            </a:r>
            <a:r>
              <a:rPr lang="en-US" dirty="0" smtClean="0"/>
              <a:t> </a:t>
            </a:r>
            <a:r>
              <a:rPr lang="en-US" dirty="0" err="1" smtClean="0"/>
              <a:t>solução</a:t>
            </a:r>
            <a:r>
              <a:rPr lang="en-US" dirty="0" smtClean="0"/>
              <a:t> </a:t>
            </a:r>
            <a:r>
              <a:rPr lang="en-US" dirty="0" err="1" smtClean="0"/>
              <a:t>lowcost</a:t>
            </a:r>
            <a:r>
              <a:rPr lang="en-US" dirty="0" smtClean="0"/>
              <a:t>, com </a:t>
            </a:r>
            <a:r>
              <a:rPr lang="en-US" dirty="0" err="1" smtClean="0"/>
              <a:t>uma</a:t>
            </a:r>
            <a:r>
              <a:rPr lang="en-US" dirty="0" smtClean="0"/>
              <a:t> boa </a:t>
            </a:r>
            <a:r>
              <a:rPr lang="en-US" dirty="0" err="1" smtClean="0"/>
              <a:t>relação</a:t>
            </a:r>
            <a:r>
              <a:rPr lang="en-US" dirty="0" smtClean="0"/>
              <a:t> </a:t>
            </a:r>
            <a:r>
              <a:rPr lang="en-US" dirty="0" err="1" smtClean="0"/>
              <a:t>qualidade</a:t>
            </a:r>
            <a:r>
              <a:rPr lang="en-US" dirty="0" smtClean="0"/>
              <a:t>/</a:t>
            </a:r>
            <a:r>
              <a:rPr lang="en-US" dirty="0" err="1" smtClean="0"/>
              <a:t>preço</a:t>
            </a:r>
            <a:r>
              <a:rPr lang="en-US" dirty="0" smtClean="0"/>
              <a:t>, de forma a </a:t>
            </a:r>
            <a:r>
              <a:rPr lang="en-US" dirty="0" err="1" smtClean="0"/>
              <a:t>reduzir</a:t>
            </a:r>
            <a:r>
              <a:rPr lang="en-US" dirty="0" smtClean="0"/>
              <a:t> </a:t>
            </a:r>
            <a:r>
              <a:rPr lang="en-US" dirty="0" err="1" smtClean="0"/>
              <a:t>custos</a:t>
            </a:r>
            <a:r>
              <a:rPr lang="en-US" dirty="0" smtClean="0"/>
              <a:t> </a:t>
            </a:r>
            <a:r>
              <a:rPr lang="en-US" dirty="0" err="1" smtClean="0"/>
              <a:t>desnecessários</a:t>
            </a:r>
            <a:endParaRPr lang="en-US" dirty="0" smtClean="0"/>
          </a:p>
          <a:p>
            <a:r>
              <a:rPr lang="en-US" dirty="0" smtClean="0"/>
              <a:t>LER OBJETIVO e OBJETIVOS SECUNDÁRIOS PARA O ATINGIR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2C0C5-6A1A-F348-A295-B907215A117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19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CO2 </a:t>
            </a:r>
            <a:r>
              <a:rPr lang="en-US" dirty="0" err="1" smtClean="0"/>
              <a:t>aplica</a:t>
            </a:r>
            <a:r>
              <a:rPr lang="en-US" dirty="0" smtClean="0"/>
              <a:t> </a:t>
            </a:r>
            <a:r>
              <a:rPr lang="en-US" dirty="0" err="1" smtClean="0"/>
              <a:t>pressão</a:t>
            </a:r>
            <a:r>
              <a:rPr lang="en-US" dirty="0" smtClean="0"/>
              <a:t> </a:t>
            </a:r>
            <a:r>
              <a:rPr lang="en-US" dirty="0" err="1" smtClean="0"/>
              <a:t>dentro</a:t>
            </a:r>
            <a:r>
              <a:rPr lang="en-US" dirty="0" smtClean="0"/>
              <a:t> </a:t>
            </a:r>
            <a:r>
              <a:rPr lang="en-US" dirty="0" err="1" smtClean="0"/>
              <a:t>barril</a:t>
            </a:r>
            <a:r>
              <a:rPr lang="en-US" dirty="0" smtClean="0"/>
              <a:t>, </a:t>
            </a:r>
            <a:r>
              <a:rPr lang="en-US" dirty="0" err="1" smtClean="0"/>
              <a:t>obrigando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cerveja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fluir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tubagem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serpentina</a:t>
            </a:r>
            <a:r>
              <a:rPr lang="en-US" baseline="0" dirty="0" smtClean="0"/>
              <a:t>), </a:t>
            </a:r>
            <a:r>
              <a:rPr lang="en-US" baseline="0" dirty="0" err="1" smtClean="0"/>
              <a:t>dentro</a:t>
            </a:r>
            <a:r>
              <a:rPr lang="en-US" baseline="0" dirty="0" smtClean="0"/>
              <a:t> da </a:t>
            </a:r>
            <a:r>
              <a:rPr lang="en-US" baseline="0" dirty="0" err="1" smtClean="0"/>
              <a:t>máquina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refrigeração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até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torneira</a:t>
            </a:r>
            <a:r>
              <a:rPr lang="en-US" baseline="0" dirty="0" smtClean="0"/>
              <a:t>. 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Entre a </a:t>
            </a:r>
            <a:r>
              <a:rPr lang="en-US" baseline="0" dirty="0" err="1" smtClean="0"/>
              <a:t>botija</a:t>
            </a:r>
            <a:r>
              <a:rPr lang="en-US" baseline="0" dirty="0" smtClean="0"/>
              <a:t> e o </a:t>
            </a:r>
            <a:r>
              <a:rPr lang="en-US" baseline="0" dirty="0" err="1" smtClean="0"/>
              <a:t>barril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existe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regulador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controlar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pressão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aplicada</a:t>
            </a:r>
            <a:r>
              <a:rPr lang="en-US" baseline="0" dirty="0" smtClean="0"/>
              <a:t> no </a:t>
            </a:r>
            <a:r>
              <a:rPr lang="en-US" baseline="0" dirty="0" err="1" smtClean="0"/>
              <a:t>barril</a:t>
            </a:r>
            <a:r>
              <a:rPr lang="en-US" baseline="0" dirty="0" smtClean="0"/>
              <a:t> (de </a:t>
            </a:r>
            <a:r>
              <a:rPr lang="en-US" baseline="0" dirty="0" err="1" smtClean="0"/>
              <a:t>modo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ao</a:t>
            </a:r>
            <a:r>
              <a:rPr lang="en-US" baseline="0" dirty="0" smtClean="0"/>
              <a:t> total </a:t>
            </a:r>
            <a:r>
              <a:rPr lang="en-US" baseline="0" dirty="0" err="1" smtClean="0"/>
              <a:t>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pressão</a:t>
            </a:r>
            <a:r>
              <a:rPr lang="en-US" baseline="0" dirty="0" smtClean="0"/>
              <a:t> final </a:t>
            </a:r>
            <a:r>
              <a:rPr lang="en-US" baseline="0" dirty="0" err="1" smtClean="0"/>
              <a:t>ser</a:t>
            </a:r>
            <a:r>
              <a:rPr lang="en-US" baseline="0" dirty="0" smtClean="0"/>
              <a:t> de 2,26 bar).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Para </a:t>
            </a:r>
            <a:r>
              <a:rPr lang="en-US" baseline="0" dirty="0" err="1" smtClean="0"/>
              <a:t>controlar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extração</a:t>
            </a:r>
            <a:r>
              <a:rPr lang="en-US" baseline="0" dirty="0" smtClean="0"/>
              <a:t> da </a:t>
            </a:r>
            <a:r>
              <a:rPr lang="en-US" baseline="0" dirty="0" err="1" smtClean="0"/>
              <a:t>cerveja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existe</a:t>
            </a:r>
            <a:r>
              <a:rPr lang="en-US" baseline="0" dirty="0" smtClean="0"/>
              <a:t> um </a:t>
            </a:r>
            <a:r>
              <a:rPr lang="en-US" baseline="0" dirty="0" err="1" smtClean="0"/>
              <a:t>manípulo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torneira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2C0C5-6A1A-F348-A295-B907215A117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2688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CO2 </a:t>
            </a:r>
            <a:r>
              <a:rPr lang="en-US" dirty="0" err="1" smtClean="0"/>
              <a:t>aplica</a:t>
            </a:r>
            <a:r>
              <a:rPr lang="en-US" dirty="0" smtClean="0"/>
              <a:t> </a:t>
            </a:r>
            <a:r>
              <a:rPr lang="en-US" dirty="0" err="1" smtClean="0"/>
              <a:t>pressão</a:t>
            </a:r>
            <a:r>
              <a:rPr lang="en-US" dirty="0" smtClean="0"/>
              <a:t> </a:t>
            </a:r>
            <a:r>
              <a:rPr lang="en-US" dirty="0" err="1" smtClean="0"/>
              <a:t>dentro</a:t>
            </a:r>
            <a:r>
              <a:rPr lang="en-US" dirty="0" smtClean="0"/>
              <a:t> </a:t>
            </a:r>
            <a:r>
              <a:rPr lang="en-US" dirty="0" err="1" smtClean="0"/>
              <a:t>barril</a:t>
            </a:r>
            <a:r>
              <a:rPr lang="en-US" dirty="0" smtClean="0"/>
              <a:t>, </a:t>
            </a:r>
            <a:r>
              <a:rPr lang="en-US" dirty="0" err="1" smtClean="0"/>
              <a:t>obrigando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cerveja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fluir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tubagem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serpentina</a:t>
            </a:r>
            <a:r>
              <a:rPr lang="en-US" baseline="0" dirty="0" smtClean="0"/>
              <a:t>), </a:t>
            </a:r>
            <a:r>
              <a:rPr lang="en-US" baseline="0" dirty="0" err="1" smtClean="0"/>
              <a:t>dentro</a:t>
            </a:r>
            <a:r>
              <a:rPr lang="en-US" baseline="0" dirty="0" smtClean="0"/>
              <a:t> da </a:t>
            </a:r>
            <a:r>
              <a:rPr lang="en-US" baseline="0" dirty="0" err="1" smtClean="0"/>
              <a:t>máquina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refrigeração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até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torneira</a:t>
            </a:r>
            <a:r>
              <a:rPr lang="en-US" baseline="0" dirty="0" smtClean="0"/>
              <a:t>. 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Entre a </a:t>
            </a:r>
            <a:r>
              <a:rPr lang="en-US" baseline="0" dirty="0" err="1" smtClean="0"/>
              <a:t>botija</a:t>
            </a:r>
            <a:r>
              <a:rPr lang="en-US" baseline="0" dirty="0" smtClean="0"/>
              <a:t> e o </a:t>
            </a:r>
            <a:r>
              <a:rPr lang="en-US" baseline="0" dirty="0" err="1" smtClean="0"/>
              <a:t>barril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existe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regulador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controlar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pressão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aplicada</a:t>
            </a:r>
            <a:r>
              <a:rPr lang="en-US" baseline="0" dirty="0" smtClean="0"/>
              <a:t> no </a:t>
            </a:r>
            <a:r>
              <a:rPr lang="en-US" baseline="0" dirty="0" err="1" smtClean="0"/>
              <a:t>barril</a:t>
            </a:r>
            <a:r>
              <a:rPr lang="en-US" baseline="0" dirty="0" smtClean="0"/>
              <a:t> (de </a:t>
            </a:r>
            <a:r>
              <a:rPr lang="en-US" baseline="0" dirty="0" err="1" smtClean="0"/>
              <a:t>modo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ao</a:t>
            </a:r>
            <a:r>
              <a:rPr lang="en-US" baseline="0" dirty="0" smtClean="0"/>
              <a:t> total </a:t>
            </a:r>
            <a:r>
              <a:rPr lang="en-US" baseline="0" dirty="0" err="1" smtClean="0"/>
              <a:t>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pressão</a:t>
            </a:r>
            <a:r>
              <a:rPr lang="en-US" baseline="0" dirty="0" smtClean="0"/>
              <a:t> final </a:t>
            </a:r>
            <a:r>
              <a:rPr lang="en-US" baseline="0" dirty="0" err="1" smtClean="0"/>
              <a:t>ser</a:t>
            </a:r>
            <a:r>
              <a:rPr lang="en-US" baseline="0" dirty="0" smtClean="0"/>
              <a:t> de 2,26 bar).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Para </a:t>
            </a:r>
            <a:r>
              <a:rPr lang="en-US" baseline="0" dirty="0" err="1" smtClean="0"/>
              <a:t>controlar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extração</a:t>
            </a:r>
            <a:r>
              <a:rPr lang="en-US" baseline="0" dirty="0" smtClean="0"/>
              <a:t> da </a:t>
            </a:r>
            <a:r>
              <a:rPr lang="en-US" baseline="0" dirty="0" err="1" smtClean="0"/>
              <a:t>cerveja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existe</a:t>
            </a:r>
            <a:r>
              <a:rPr lang="en-US" baseline="0" dirty="0" smtClean="0"/>
              <a:t> um </a:t>
            </a:r>
            <a:r>
              <a:rPr lang="en-US" baseline="0" dirty="0" err="1" smtClean="0"/>
              <a:t>manípulo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torneira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2C0C5-6A1A-F348-A295-B907215A117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2688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2C0C5-6A1A-F348-A295-B907215A117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2688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err="1" smtClean="0"/>
              <a:t>Ligação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tubagem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passagem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cerveja</a:t>
            </a:r>
            <a:endParaRPr lang="en-US" baseline="0" dirty="0" smtClean="0"/>
          </a:p>
          <a:p>
            <a:pPr marL="171450" indent="-171450">
              <a:buFontTx/>
              <a:buChar char="•"/>
            </a:pPr>
            <a:r>
              <a:rPr lang="en-US" baseline="0" dirty="0" err="1" smtClean="0"/>
              <a:t>Apenas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funciona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sistemas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botija</a:t>
            </a:r>
            <a:r>
              <a:rPr lang="en-US" baseline="0" dirty="0" smtClean="0"/>
              <a:t> de CO2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2C0C5-6A1A-F348-A295-B907215A117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2688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5 SOLUCOES DIVIDIDAS EM 3 GRUPOS DE ACORDO COM O LOCAL DE INSTALAÇAO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2C0C5-6A1A-F348-A295-B907215A117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385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11C9-5502-1043-A1D7-D143320B1762}" type="datetime1">
              <a:rPr lang="pt-PT" smtClean="0"/>
              <a:t>10/02/14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520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05308-48B0-4B48-91A4-73DDB372F6C3}" type="datetime1">
              <a:rPr lang="pt-PT" smtClean="0"/>
              <a:t>10/02/14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330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5C605-10AE-194D-A933-7900A335E856}" type="datetime1">
              <a:rPr lang="pt-PT" smtClean="0"/>
              <a:t>10/02/14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39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A22EA-29C0-9640-B919-DFA3EDBE844B}" type="datetime1">
              <a:rPr lang="pt-PT" smtClean="0"/>
              <a:t>10/02/14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49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5555-8745-ED4A-A83C-80B17E7A443C}" type="datetime1">
              <a:rPr lang="pt-PT" smtClean="0"/>
              <a:t>10/02/14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81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AFAD-7623-084A-955E-BE238DAD9E4D}" type="datetime1">
              <a:rPr lang="pt-PT" smtClean="0"/>
              <a:t>10/02/14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330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2A183-4FE4-6E46-935C-B059B4C389F0}" type="datetime1">
              <a:rPr lang="pt-PT" smtClean="0"/>
              <a:t>10/02/14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303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E48AA-410B-C643-AC29-5A1F93EFD814}" type="datetime1">
              <a:rPr lang="pt-PT" smtClean="0"/>
              <a:t>10/02/14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54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F2B79-16E6-844B-9333-3ED9FA7B9848}" type="datetime1">
              <a:rPr lang="pt-PT" smtClean="0"/>
              <a:t>10/02/14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956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6AC1F-B092-BE43-A4B5-EB86C22D2C09}" type="datetime1">
              <a:rPr lang="pt-PT" smtClean="0"/>
              <a:t>10/02/14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247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CCC9D-CC51-FF41-9C8D-8A415F58D9BC}" type="datetime1">
              <a:rPr lang="pt-PT" smtClean="0"/>
              <a:t>10/02/14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497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36656" y="274638"/>
            <a:ext cx="70501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dirty="0" err="1" smtClean="0"/>
              <a:t>Click</a:t>
            </a:r>
            <a:r>
              <a:rPr lang="pt-PT" dirty="0" smtClean="0"/>
              <a:t> to </a:t>
            </a:r>
            <a:r>
              <a:rPr lang="pt-PT" dirty="0" err="1" smtClean="0"/>
              <a:t>edit</a:t>
            </a:r>
            <a:r>
              <a:rPr lang="pt-PT" dirty="0" smtClean="0"/>
              <a:t> </a:t>
            </a:r>
            <a:r>
              <a:rPr lang="pt-PT" dirty="0" err="1" smtClean="0"/>
              <a:t>Master</a:t>
            </a:r>
            <a:r>
              <a:rPr lang="pt-PT" dirty="0" smtClean="0"/>
              <a:t> </a:t>
            </a:r>
            <a:r>
              <a:rPr lang="pt-PT" dirty="0" err="1" smtClean="0"/>
              <a:t>title</a:t>
            </a:r>
            <a:r>
              <a:rPr lang="pt-PT" dirty="0" smtClean="0"/>
              <a:t> </a:t>
            </a:r>
            <a:r>
              <a:rPr lang="pt-PT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36656" y="1600201"/>
            <a:ext cx="7050144" cy="4004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dirty="0" err="1" smtClean="0"/>
              <a:t>Click</a:t>
            </a:r>
            <a:r>
              <a:rPr lang="pt-PT" dirty="0" smtClean="0"/>
              <a:t> to </a:t>
            </a:r>
            <a:r>
              <a:rPr lang="pt-PT" dirty="0" err="1" smtClean="0"/>
              <a:t>edit</a:t>
            </a:r>
            <a:r>
              <a:rPr lang="pt-PT" dirty="0" smtClean="0"/>
              <a:t> </a:t>
            </a:r>
            <a:r>
              <a:rPr lang="pt-PT" dirty="0" err="1" smtClean="0"/>
              <a:t>Master</a:t>
            </a:r>
            <a:r>
              <a:rPr lang="pt-PT" dirty="0" smtClean="0"/>
              <a:t> </a:t>
            </a:r>
            <a:r>
              <a:rPr lang="pt-PT" dirty="0" err="1" smtClean="0"/>
              <a:t>text</a:t>
            </a:r>
            <a:r>
              <a:rPr lang="pt-PT" dirty="0" smtClean="0"/>
              <a:t> </a:t>
            </a:r>
            <a:r>
              <a:rPr lang="pt-PT" dirty="0" err="1" smtClean="0"/>
              <a:t>styles</a:t>
            </a:r>
            <a:endParaRPr lang="pt-PT" dirty="0" smtClean="0"/>
          </a:p>
          <a:p>
            <a:pPr lvl="1"/>
            <a:r>
              <a:rPr lang="pt-PT" dirty="0" err="1" smtClean="0"/>
              <a:t>Second</a:t>
            </a:r>
            <a:r>
              <a:rPr lang="pt-PT" dirty="0" smtClean="0"/>
              <a:t> </a:t>
            </a:r>
            <a:r>
              <a:rPr lang="pt-PT" dirty="0" err="1" smtClean="0"/>
              <a:t>level</a:t>
            </a:r>
            <a:endParaRPr lang="pt-PT" dirty="0" smtClean="0"/>
          </a:p>
          <a:p>
            <a:pPr lvl="2"/>
            <a:r>
              <a:rPr lang="pt-PT" dirty="0" err="1" smtClean="0"/>
              <a:t>Third</a:t>
            </a:r>
            <a:r>
              <a:rPr lang="pt-PT" dirty="0" smtClean="0"/>
              <a:t> </a:t>
            </a:r>
            <a:r>
              <a:rPr lang="pt-PT" dirty="0" err="1" smtClean="0"/>
              <a:t>level</a:t>
            </a:r>
            <a:endParaRPr lang="pt-PT" dirty="0" smtClean="0"/>
          </a:p>
          <a:p>
            <a:pPr lvl="3"/>
            <a:r>
              <a:rPr lang="pt-PT" dirty="0" err="1" smtClean="0"/>
              <a:t>Fourth</a:t>
            </a:r>
            <a:r>
              <a:rPr lang="pt-PT" dirty="0" smtClean="0"/>
              <a:t> </a:t>
            </a:r>
            <a:r>
              <a:rPr lang="pt-PT" dirty="0" err="1" smtClean="0"/>
              <a:t>level</a:t>
            </a:r>
            <a:endParaRPr lang="pt-PT" dirty="0" smtClean="0"/>
          </a:p>
          <a:p>
            <a:pPr lvl="4"/>
            <a:r>
              <a:rPr lang="pt-PT" dirty="0" err="1" smtClean="0"/>
              <a:t>Fifth</a:t>
            </a:r>
            <a:r>
              <a:rPr lang="pt-PT" dirty="0" smtClean="0"/>
              <a:t> </a:t>
            </a:r>
            <a:r>
              <a:rPr lang="pt-PT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3A6DF8-A645-734A-81F0-CAA48C8F17B7}" type="datetime1">
              <a:rPr lang="pt-PT" smtClean="0"/>
              <a:t>10/02/14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7807E14D-8BDB-9B40-AFC4-BD149AE4A4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20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4" Type="http://schemas.openxmlformats.org/officeDocument/2006/relationships/image" Target="../media/image4.png"/><Relationship Id="rId5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4" Type="http://schemas.openxmlformats.org/officeDocument/2006/relationships/image" Target="../media/image23.jp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4" Type="http://schemas.openxmlformats.org/officeDocument/2006/relationships/image" Target="../media/image25.jp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3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5" Type="http://schemas.openxmlformats.org/officeDocument/2006/relationships/image" Target="../media/image32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3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3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Relationship Id="rId3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jpg"/><Relationship Id="rId3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jpg"/><Relationship Id="rId3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6.jpg"/><Relationship Id="rId5" Type="http://schemas.openxmlformats.org/officeDocument/2006/relationships/image" Target="../media/image7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10.jpg"/><Relationship Id="rId9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14.jpg"/><Relationship Id="rId5" Type="http://schemas.openxmlformats.org/officeDocument/2006/relationships/image" Target="../media/image15.jpg"/><Relationship Id="rId6" Type="http://schemas.openxmlformats.org/officeDocument/2006/relationships/image" Target="../media/image16.jpg"/><Relationship Id="rId7" Type="http://schemas.openxmlformats.org/officeDocument/2006/relationships/image" Target="../media/image17.png"/><Relationship Id="rId8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6656" y="1674708"/>
            <a:ext cx="7050143" cy="1257300"/>
          </a:xfrm>
        </p:spPr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srgbClr val="850018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rebuchet MS"/>
                <a:cs typeface="Trebuchet MS"/>
              </a:rPr>
              <a:t>Monitorização</a:t>
            </a:r>
            <a:r>
              <a:rPr lang="en-US" sz="3200" b="1" dirty="0" smtClean="0">
                <a:solidFill>
                  <a:srgbClr val="850018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rebuchet MS"/>
                <a:cs typeface="Trebuchet MS"/>
              </a:rPr>
              <a:t> de </a:t>
            </a:r>
            <a:r>
              <a:rPr lang="en-US" sz="3200" b="1" dirty="0" err="1" smtClean="0">
                <a:solidFill>
                  <a:srgbClr val="850018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rebuchet MS"/>
                <a:cs typeface="Trebuchet MS"/>
              </a:rPr>
              <a:t>uma</a:t>
            </a:r>
            <a:r>
              <a:rPr lang="en-US" sz="3200" b="1" dirty="0" smtClean="0">
                <a:solidFill>
                  <a:srgbClr val="850018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rebuchet MS"/>
                <a:cs typeface="Trebuchet MS"/>
              </a:rPr>
              <a:t> </a:t>
            </a:r>
            <a:br>
              <a:rPr lang="en-US" sz="3200" b="1" dirty="0" smtClean="0">
                <a:solidFill>
                  <a:srgbClr val="850018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rebuchet MS"/>
                <a:cs typeface="Trebuchet MS"/>
              </a:rPr>
            </a:br>
            <a:r>
              <a:rPr lang="en-US" sz="3200" b="1" dirty="0" err="1" smtClean="0">
                <a:solidFill>
                  <a:srgbClr val="850018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rebuchet MS"/>
                <a:cs typeface="Trebuchet MS"/>
              </a:rPr>
              <a:t>Máquina</a:t>
            </a:r>
            <a:r>
              <a:rPr lang="en-US" sz="3200" b="1" dirty="0" smtClean="0">
                <a:solidFill>
                  <a:srgbClr val="850018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rebuchet MS"/>
                <a:cs typeface="Trebuchet MS"/>
              </a:rPr>
              <a:t> de </a:t>
            </a:r>
            <a:r>
              <a:rPr lang="en-US" sz="3200" b="1" dirty="0" err="1" smtClean="0">
                <a:solidFill>
                  <a:srgbClr val="850018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rebuchet MS"/>
                <a:cs typeface="Trebuchet MS"/>
              </a:rPr>
              <a:t>Cerveja</a:t>
            </a:r>
            <a:endParaRPr lang="en-US" sz="3200" b="1" dirty="0">
              <a:solidFill>
                <a:srgbClr val="850018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Trebuchet MS"/>
              <a:cs typeface="Trebuchet MS"/>
            </a:endParaRPr>
          </a:p>
        </p:txBody>
      </p:sp>
      <p:pic>
        <p:nvPicPr>
          <p:cNvPr id="5" name="Picture 4" descr="log¢tipo com cores oficiai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656" y="356977"/>
            <a:ext cx="2713003" cy="94124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909853" y="5477691"/>
            <a:ext cx="26433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11 de </a:t>
            </a:r>
            <a:r>
              <a:rPr lang="en-US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fevereiro</a:t>
            </a:r>
            <a:r>
              <a:rPr lang="en-US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de 2014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6655" y="4130211"/>
            <a:ext cx="7050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João Manuel </a:t>
            </a:r>
            <a:r>
              <a:rPr lang="en-US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Carvalho</a:t>
            </a:r>
            <a:r>
              <a:rPr lang="en-US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da Silva Corrêa</a:t>
            </a:r>
          </a:p>
          <a:p>
            <a:pPr algn="ctr"/>
            <a:endParaRPr lang="en-US" dirty="0" smtClean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en-US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Orientador</a:t>
            </a:r>
            <a:r>
              <a:rPr lang="en-US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: Prof. </a:t>
            </a:r>
            <a:r>
              <a:rPr lang="en-US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Joaquim</a:t>
            </a:r>
            <a:r>
              <a:rPr lang="en-US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Gabriel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94000" y="3273778"/>
            <a:ext cx="4741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Dissertação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Mestrado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do MIEEC</a:t>
            </a:r>
            <a:endParaRPr lang="en-US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95483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554074125"/>
              </p:ext>
            </p:extLst>
          </p:nvPr>
        </p:nvGraphicFramePr>
        <p:xfrm>
          <a:off x="1499339" y="1470974"/>
          <a:ext cx="7402689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4" descr="torneira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9" y="600147"/>
            <a:ext cx="476447" cy="47644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36656" y="274638"/>
            <a:ext cx="7050143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err="1" smtClean="0">
                <a:solidFill>
                  <a:srgbClr val="850018"/>
                </a:solidFill>
              </a:rPr>
              <a:t>Soluções</a:t>
            </a:r>
            <a:r>
              <a:rPr lang="en-US" sz="3600" dirty="0" smtClean="0">
                <a:solidFill>
                  <a:srgbClr val="850018"/>
                </a:solidFill>
              </a:rPr>
              <a:t> </a:t>
            </a:r>
            <a:r>
              <a:rPr lang="en-US" sz="3600" dirty="0" err="1" smtClean="0">
                <a:solidFill>
                  <a:srgbClr val="850018"/>
                </a:solidFill>
              </a:rPr>
              <a:t>Propostas</a:t>
            </a:r>
            <a:r>
              <a:rPr lang="en-US" sz="3600" dirty="0" smtClean="0">
                <a:solidFill>
                  <a:srgbClr val="850018"/>
                </a:solidFill>
              </a:rPr>
              <a:t/>
            </a:r>
            <a:br>
              <a:rPr lang="en-US" sz="3600" dirty="0" smtClean="0">
                <a:solidFill>
                  <a:srgbClr val="850018"/>
                </a:solidFill>
              </a:rPr>
            </a:br>
            <a:r>
              <a:rPr lang="en-US" sz="2700" dirty="0" err="1" smtClean="0">
                <a:solidFill>
                  <a:srgbClr val="850018"/>
                </a:solidFill>
              </a:rPr>
              <a:t>Comparativo</a:t>
            </a:r>
            <a:endParaRPr lang="en-US" sz="2700" dirty="0">
              <a:solidFill>
                <a:srgbClr val="85001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6469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>
                                            <p:graphicEl>
                                              <a:dgm id="{4FD8A1E1-A3CE-9846-8A6E-508F7883D2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4FD8A1E1-A3CE-9846-8A6E-508F7883D2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4FD8A1E1-A3CE-9846-8A6E-508F7883D2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graphicEl>
                                              <a:dgm id="{4FD8A1E1-A3CE-9846-8A6E-508F7883D2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5EBC4819-9BD9-F542-A1F7-C587ECBA5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graphicEl>
                                              <a:dgm id="{5EBC4819-9BD9-F542-A1F7-C587ECBA5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5EBC4819-9BD9-F542-A1F7-C587ECBA5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5EBC4819-9BD9-F542-A1F7-C587ECBA5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6">
                                            <p:graphicEl>
                                              <a:dgm id="{6B565F35-51F2-9F41-A37D-EC1C4B2EEB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6B565F35-51F2-9F41-A37D-EC1C4B2EEB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6B565F35-51F2-9F41-A37D-EC1C4B2EEB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graphicEl>
                                              <a:dgm id="{6B565F35-51F2-9F41-A37D-EC1C4B2EEB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6">
                                            <p:graphicEl>
                                              <a:dgm id="{CE0F7957-6B67-3049-81C3-B8D196A991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graphicEl>
                                              <a:dgm id="{CE0F7957-6B67-3049-81C3-B8D196A991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CE0F7957-6B67-3049-81C3-B8D196A991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CE0F7957-6B67-3049-81C3-B8D196A991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C3466806-64B3-C842-A344-16AABBFFF8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graphicEl>
                                              <a:dgm id="{C3466806-64B3-C842-A344-16AABBFFF8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C3466806-64B3-C842-A344-16AABBFFF8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C3466806-64B3-C842-A344-16AABBFFF8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4788B0F9-34DC-064A-983C-CE13D40A7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4788B0F9-34DC-064A-983C-CE13D40A7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4788B0F9-34DC-064A-983C-CE13D40A7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4788B0F9-34DC-064A-983C-CE13D40A7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F7D2CCEA-98E2-B142-9277-7631D26FC1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F7D2CCEA-98E2-B142-9277-7631D26FC1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7D2CCEA-98E2-B142-9277-7631D26FC1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F7D2CCEA-98E2-B142-9277-7631D26FC1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BC588318-90CC-C84B-96C8-3B37FC29FF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BC588318-90CC-C84B-96C8-3B37FC29FF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BC588318-90CC-C84B-96C8-3B37FC29FF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BC588318-90CC-C84B-96C8-3B37FC29FF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6">
                                            <p:graphicEl>
                                              <a:dgm id="{1CA2ECFF-9FBB-7143-AC22-EBFD8953B0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1CA2ECFF-9FBB-7143-AC22-EBFD8953B0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1CA2ECFF-9FBB-7143-AC22-EBFD8953B0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1CA2ECFF-9FBB-7143-AC22-EBFD8953B0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1" dur="500" fill="hold"/>
                                        <p:tgtEl>
                                          <p:spTgt spid="6">
                                            <p:graphicEl>
                                              <a:dgm id="{4D127F45-81CA-5D48-91D4-9F571CF17F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4D127F45-81CA-5D48-91D4-9F571CF17F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4D127F45-81CA-5D48-91D4-9F571CF17F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6">
                                            <p:graphicEl>
                                              <a:dgm id="{4D127F45-81CA-5D48-91D4-9F571CF17F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EE8D1661-E164-7F46-AA02-F87DCC4B4D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EE8D1661-E164-7F46-AA02-F87DCC4B4D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EE8D1661-E164-7F46-AA02-F87DCC4B4D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EE8D1661-E164-7F46-AA02-F87DCC4B4D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E9D2BFAC-B002-F543-AEF4-50ADB636D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E9D2BFAC-B002-F543-AEF4-50ADB636D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E9D2BFAC-B002-F543-AEF4-50ADB636D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6">
                                            <p:graphicEl>
                                              <a:dgm id="{E9D2BFAC-B002-F543-AEF4-50ADB636D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esquema_modulo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35" y="390554"/>
            <a:ext cx="8774967" cy="548435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11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013323" y="5047421"/>
            <a:ext cx="25769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Esquema</a:t>
            </a:r>
            <a:r>
              <a:rPr lang="en-US" sz="1400" dirty="0" smtClean="0"/>
              <a:t> de </a:t>
            </a:r>
            <a:r>
              <a:rPr lang="en-US" sz="1400" dirty="0" err="1" smtClean="0"/>
              <a:t>comunicação</a:t>
            </a:r>
            <a:endParaRPr lang="en-US" sz="1400" dirty="0"/>
          </a:p>
        </p:txBody>
      </p:sp>
      <p:pic>
        <p:nvPicPr>
          <p:cNvPr id="7" name="Picture 6" descr="torneira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9" y="600147"/>
            <a:ext cx="476447" cy="476447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636656" y="274638"/>
            <a:ext cx="7050143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err="1" smtClean="0">
                <a:solidFill>
                  <a:srgbClr val="850018"/>
                </a:solidFill>
              </a:rPr>
              <a:t>Soluções</a:t>
            </a:r>
            <a:r>
              <a:rPr lang="en-US" sz="3600" dirty="0" smtClean="0">
                <a:solidFill>
                  <a:srgbClr val="850018"/>
                </a:solidFill>
              </a:rPr>
              <a:t> </a:t>
            </a:r>
            <a:r>
              <a:rPr lang="en-US" sz="3600" dirty="0" err="1" smtClean="0">
                <a:solidFill>
                  <a:srgbClr val="850018"/>
                </a:solidFill>
              </a:rPr>
              <a:t>Propostas</a:t>
            </a:r>
            <a:r>
              <a:rPr lang="en-US" sz="3600" dirty="0" smtClean="0">
                <a:solidFill>
                  <a:srgbClr val="850018"/>
                </a:solidFill>
              </a:rPr>
              <a:t/>
            </a:r>
            <a:br>
              <a:rPr lang="en-US" sz="3600" dirty="0" smtClean="0">
                <a:solidFill>
                  <a:srgbClr val="850018"/>
                </a:solidFill>
              </a:rPr>
            </a:br>
            <a:r>
              <a:rPr lang="en-US" sz="2700" i="1" dirty="0" smtClean="0">
                <a:solidFill>
                  <a:srgbClr val="850018"/>
                </a:solidFill>
              </a:rPr>
              <a:t>Hardware</a:t>
            </a:r>
            <a:endParaRPr lang="en-US" sz="2700" i="1" dirty="0">
              <a:solidFill>
                <a:srgbClr val="85001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54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12</a:t>
            </a:fld>
            <a:endParaRPr lang="en-US"/>
          </a:p>
        </p:txBody>
      </p:sp>
      <p:pic>
        <p:nvPicPr>
          <p:cNvPr id="7" name="Picture 6" descr="schem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992" y="1549105"/>
            <a:ext cx="6113572" cy="409281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748223" y="5657380"/>
            <a:ext cx="25769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Esquema</a:t>
            </a:r>
            <a:r>
              <a:rPr lang="en-US" sz="1400" dirty="0" smtClean="0"/>
              <a:t> de </a:t>
            </a:r>
            <a:r>
              <a:rPr lang="en-US" sz="1400" dirty="0" err="1" smtClean="0"/>
              <a:t>ligação</a:t>
            </a:r>
            <a:endParaRPr lang="en-US" sz="1400" dirty="0"/>
          </a:p>
        </p:txBody>
      </p:sp>
      <p:pic>
        <p:nvPicPr>
          <p:cNvPr id="9" name="Picture 8" descr="torneira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9" y="600147"/>
            <a:ext cx="476447" cy="476447"/>
          </a:xfrm>
          <a:prstGeom prst="rect">
            <a:avLst/>
          </a:prstGeom>
        </p:spPr>
      </p:pic>
      <p:pic>
        <p:nvPicPr>
          <p:cNvPr id="3" name="Picture 2" descr="LCD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16"/>
          <a:stretch/>
        </p:blipFill>
        <p:spPr>
          <a:xfrm>
            <a:off x="2958135" y="1558655"/>
            <a:ext cx="1580176" cy="857827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636656" y="274638"/>
            <a:ext cx="7050143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err="1" smtClean="0">
                <a:solidFill>
                  <a:srgbClr val="850018"/>
                </a:solidFill>
              </a:rPr>
              <a:t>Soluções</a:t>
            </a:r>
            <a:r>
              <a:rPr lang="en-US" sz="3600" dirty="0" smtClean="0">
                <a:solidFill>
                  <a:srgbClr val="850018"/>
                </a:solidFill>
              </a:rPr>
              <a:t> </a:t>
            </a:r>
            <a:r>
              <a:rPr lang="en-US" sz="3600" dirty="0" err="1" smtClean="0">
                <a:solidFill>
                  <a:srgbClr val="850018"/>
                </a:solidFill>
              </a:rPr>
              <a:t>Propostas</a:t>
            </a:r>
            <a:r>
              <a:rPr lang="en-US" sz="3600" dirty="0" smtClean="0">
                <a:solidFill>
                  <a:srgbClr val="850018"/>
                </a:solidFill>
              </a:rPr>
              <a:t/>
            </a:r>
            <a:br>
              <a:rPr lang="en-US" sz="3600" dirty="0" smtClean="0">
                <a:solidFill>
                  <a:srgbClr val="850018"/>
                </a:solidFill>
              </a:rPr>
            </a:br>
            <a:r>
              <a:rPr lang="en-US" sz="2700" i="1" dirty="0" err="1" smtClean="0">
                <a:solidFill>
                  <a:srgbClr val="850018"/>
                </a:solidFill>
              </a:rPr>
              <a:t>Arduino</a:t>
            </a:r>
            <a:endParaRPr lang="en-US" sz="2700" i="1" dirty="0">
              <a:solidFill>
                <a:srgbClr val="850018"/>
              </a:solidFill>
            </a:endParaRPr>
          </a:p>
        </p:txBody>
      </p:sp>
      <p:pic>
        <p:nvPicPr>
          <p:cNvPr id="11" name="Picture 10" descr="LCD.jpg"/>
          <p:cNvPicPr>
            <a:picLocks noChangeAspect="1"/>
          </p:cNvPicPr>
          <p:nvPr/>
        </p:nvPicPr>
        <p:blipFill rotWithShape="1"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16"/>
          <a:stretch/>
        </p:blipFill>
        <p:spPr>
          <a:xfrm>
            <a:off x="2958135" y="1558655"/>
            <a:ext cx="1580176" cy="8578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00645" y="1919111"/>
            <a:ext cx="10074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LCD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5591350" y="1431749"/>
            <a:ext cx="7337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RTC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7010401" y="2379287"/>
            <a:ext cx="9341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SD CARD</a:t>
            </a:r>
            <a:endParaRPr lang="en-US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7210779" y="3708399"/>
            <a:ext cx="7337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BT</a:t>
            </a:r>
            <a:endParaRPr lang="en-US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1930103" y="5250825"/>
            <a:ext cx="7337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RFID</a:t>
            </a:r>
            <a:endParaRPr lang="en-US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4670778" y="5250825"/>
            <a:ext cx="7337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LM35</a:t>
            </a:r>
            <a:endParaRPr lang="en-US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6093178" y="5250826"/>
            <a:ext cx="7337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Hall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2642488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EBBC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err="1" smtClean="0">
                <a:solidFill>
                  <a:srgbClr val="850018"/>
                </a:solidFill>
              </a:rPr>
              <a:t>Avaliação</a:t>
            </a:r>
            <a:r>
              <a:rPr lang="en-US" sz="3600" dirty="0" smtClean="0">
                <a:solidFill>
                  <a:srgbClr val="850018"/>
                </a:solidFill>
              </a:rPr>
              <a:t> Experimental</a:t>
            </a:r>
            <a:br>
              <a:rPr lang="en-US" sz="3600" dirty="0" smtClean="0">
                <a:solidFill>
                  <a:srgbClr val="850018"/>
                </a:solidFill>
              </a:rPr>
            </a:br>
            <a:r>
              <a:rPr lang="en-US" sz="2400" dirty="0" err="1" smtClean="0">
                <a:solidFill>
                  <a:srgbClr val="850018"/>
                </a:solidFill>
              </a:rPr>
              <a:t>Instalação</a:t>
            </a:r>
            <a:r>
              <a:rPr lang="en-US" sz="2400" dirty="0" smtClean="0">
                <a:solidFill>
                  <a:srgbClr val="850018"/>
                </a:solidFill>
              </a:rPr>
              <a:t> do Sensor</a:t>
            </a:r>
            <a:endParaRPr lang="en-US" sz="2400" i="1" dirty="0">
              <a:solidFill>
                <a:srgbClr val="850018"/>
              </a:solidFill>
            </a:endParaRPr>
          </a:p>
        </p:txBody>
      </p:sp>
      <p:pic>
        <p:nvPicPr>
          <p:cNvPr id="4" name="Picture 3" descr="torneira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593" y="1774927"/>
            <a:ext cx="2871630" cy="2871630"/>
          </a:xfrm>
          <a:prstGeom prst="rect">
            <a:avLst/>
          </a:prstGeom>
        </p:spPr>
      </p:pic>
      <p:pic>
        <p:nvPicPr>
          <p:cNvPr id="5" name="Picture 4" descr="torneira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868" y="1774927"/>
            <a:ext cx="2871630" cy="28716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24449" y="4689858"/>
            <a:ext cx="2150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Protótipo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5838311" y="4689858"/>
            <a:ext cx="2150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Solução</a:t>
            </a:r>
            <a:r>
              <a:rPr lang="en-US" sz="1400" dirty="0" smtClean="0"/>
              <a:t> final</a:t>
            </a:r>
            <a:endParaRPr lang="en-US" sz="14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13</a:t>
            </a:fld>
            <a:endParaRPr lang="en-US"/>
          </a:p>
        </p:txBody>
      </p:sp>
      <p:pic>
        <p:nvPicPr>
          <p:cNvPr id="9" name="Picture 8" descr="torneira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9" y="600147"/>
            <a:ext cx="476447" cy="47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304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istemaOld.jp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3" t="12141" r="13612" b="12141"/>
          <a:stretch/>
        </p:blipFill>
        <p:spPr>
          <a:xfrm>
            <a:off x="1404309" y="2087363"/>
            <a:ext cx="3655676" cy="2746788"/>
          </a:xfrm>
        </p:spPr>
      </p:pic>
      <p:pic>
        <p:nvPicPr>
          <p:cNvPr id="5" name="Picture 4" descr="revisao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455" y="2092394"/>
            <a:ext cx="3655676" cy="27417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64687" y="4848588"/>
            <a:ext cx="2150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Protótipo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6366653" y="4834151"/>
            <a:ext cx="14686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Solução</a:t>
            </a:r>
            <a:r>
              <a:rPr lang="en-US" sz="1400" dirty="0" smtClean="0"/>
              <a:t> final</a:t>
            </a:r>
            <a:endParaRPr lang="en-US" sz="14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14</a:t>
            </a:fld>
            <a:endParaRPr lang="en-US"/>
          </a:p>
        </p:txBody>
      </p:sp>
      <p:pic>
        <p:nvPicPr>
          <p:cNvPr id="10" name="Picture 9" descr="torneira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9" y="600147"/>
            <a:ext cx="476447" cy="476447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636656" y="274638"/>
            <a:ext cx="7050143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err="1" smtClean="0">
                <a:solidFill>
                  <a:srgbClr val="850018"/>
                </a:solidFill>
              </a:rPr>
              <a:t>Avaliação</a:t>
            </a:r>
            <a:r>
              <a:rPr lang="en-US" sz="3600" dirty="0" smtClean="0">
                <a:solidFill>
                  <a:srgbClr val="850018"/>
                </a:solidFill>
              </a:rPr>
              <a:t> Experimental</a:t>
            </a:r>
            <a:br>
              <a:rPr lang="en-US" sz="3600" dirty="0" smtClean="0">
                <a:solidFill>
                  <a:srgbClr val="850018"/>
                </a:solidFill>
              </a:rPr>
            </a:br>
            <a:r>
              <a:rPr lang="en-US" sz="2400" dirty="0" err="1" smtClean="0">
                <a:solidFill>
                  <a:srgbClr val="850018"/>
                </a:solidFill>
              </a:rPr>
              <a:t>Sistema</a:t>
            </a:r>
            <a:endParaRPr lang="en-US" sz="2400" i="1" dirty="0">
              <a:solidFill>
                <a:srgbClr val="85001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58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err="1" smtClean="0">
                <a:solidFill>
                  <a:srgbClr val="850018"/>
                </a:solidFill>
              </a:rPr>
              <a:t>Avaliação</a:t>
            </a:r>
            <a:r>
              <a:rPr lang="en-US" sz="3600" dirty="0" smtClean="0">
                <a:solidFill>
                  <a:srgbClr val="850018"/>
                </a:solidFill>
              </a:rPr>
              <a:t> Experimental</a:t>
            </a:r>
            <a:r>
              <a:rPr lang="en-US" sz="4000" dirty="0" smtClean="0">
                <a:solidFill>
                  <a:srgbClr val="850018"/>
                </a:solidFill>
              </a:rPr>
              <a:t/>
            </a:r>
            <a:br>
              <a:rPr lang="en-US" sz="4000" dirty="0" smtClean="0">
                <a:solidFill>
                  <a:srgbClr val="850018"/>
                </a:solidFill>
              </a:rPr>
            </a:br>
            <a:r>
              <a:rPr lang="en-US" sz="2400" dirty="0" err="1" smtClean="0">
                <a:solidFill>
                  <a:srgbClr val="850018"/>
                </a:solidFill>
              </a:rPr>
              <a:t>Relação</a:t>
            </a:r>
            <a:r>
              <a:rPr lang="en-US" sz="2400" dirty="0" smtClean="0">
                <a:solidFill>
                  <a:srgbClr val="850018"/>
                </a:solidFill>
              </a:rPr>
              <a:t> ΔV/Caudal</a:t>
            </a:r>
            <a:endParaRPr lang="en-US" sz="2400" dirty="0">
              <a:solidFill>
                <a:srgbClr val="850018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15</a:t>
            </a:fld>
            <a:endParaRPr lang="en-US"/>
          </a:p>
        </p:txBody>
      </p:sp>
      <p:pic>
        <p:nvPicPr>
          <p:cNvPr id="5" name="Picture 4" descr="teste1.eps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9" r="8039"/>
          <a:stretch/>
        </p:blipFill>
        <p:spPr>
          <a:xfrm>
            <a:off x="1368595" y="1867502"/>
            <a:ext cx="7619743" cy="3366492"/>
          </a:xfrm>
          <a:prstGeom prst="rect">
            <a:avLst/>
          </a:prstGeom>
        </p:spPr>
      </p:pic>
      <p:pic>
        <p:nvPicPr>
          <p:cNvPr id="6" name="Picture 5" descr="torneira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9" y="600147"/>
            <a:ext cx="476447" cy="47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9610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16</a:t>
            </a:fld>
            <a:endParaRPr lang="en-US"/>
          </a:p>
        </p:txBody>
      </p:sp>
      <p:pic>
        <p:nvPicPr>
          <p:cNvPr id="5" name="Picture 4" descr="Captura de ecrã 2014-02-3, às 17.19.3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927" y="1715470"/>
            <a:ext cx="6261100" cy="2413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10927" y="4100270"/>
            <a:ext cx="6261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Resultados</a:t>
            </a:r>
            <a:r>
              <a:rPr lang="en-US" sz="1400" dirty="0" smtClean="0"/>
              <a:t> com </a:t>
            </a:r>
            <a:r>
              <a:rPr lang="en-US" sz="1400" dirty="0" err="1" smtClean="0"/>
              <a:t>uma</a:t>
            </a:r>
            <a:r>
              <a:rPr lang="en-US" sz="1400" dirty="0" smtClean="0"/>
              <a:t> </a:t>
            </a:r>
            <a:r>
              <a:rPr lang="en-US" sz="1400" dirty="0" err="1" smtClean="0"/>
              <a:t>amostra</a:t>
            </a:r>
            <a:r>
              <a:rPr lang="en-US" sz="1400" dirty="0" smtClean="0"/>
              <a:t> de 3,40×10</a:t>
            </a:r>
            <a:r>
              <a:rPr lang="en-US" sz="1400" baseline="30000" dirty="0" smtClean="0"/>
              <a:t>-3</a:t>
            </a:r>
            <a:r>
              <a:rPr lang="en-US" sz="1400" dirty="0" smtClean="0"/>
              <a:t> L</a:t>
            </a:r>
            <a:endParaRPr lang="en-US" sz="1400" dirty="0"/>
          </a:p>
        </p:txBody>
      </p:sp>
      <p:pic>
        <p:nvPicPr>
          <p:cNvPr id="7" name="Picture 6" descr="torneira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9" y="600147"/>
            <a:ext cx="476447" cy="47644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36656" y="274638"/>
            <a:ext cx="7050143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err="1" smtClean="0">
                <a:solidFill>
                  <a:srgbClr val="850018"/>
                </a:solidFill>
              </a:rPr>
              <a:t>Avaliação</a:t>
            </a:r>
            <a:r>
              <a:rPr lang="en-US" sz="3600" dirty="0" smtClean="0">
                <a:solidFill>
                  <a:srgbClr val="850018"/>
                </a:solidFill>
              </a:rPr>
              <a:t> Experimental</a:t>
            </a:r>
            <a:r>
              <a:rPr lang="en-US" sz="4000" dirty="0" smtClean="0">
                <a:solidFill>
                  <a:srgbClr val="850018"/>
                </a:solidFill>
              </a:rPr>
              <a:t/>
            </a:r>
            <a:br>
              <a:rPr lang="en-US" sz="4000" dirty="0" smtClean="0">
                <a:solidFill>
                  <a:srgbClr val="850018"/>
                </a:solidFill>
              </a:rPr>
            </a:br>
            <a:r>
              <a:rPr lang="en-US" sz="2400" dirty="0" smtClean="0">
                <a:solidFill>
                  <a:srgbClr val="850018"/>
                </a:solidFill>
              </a:rPr>
              <a:t>1ª </a:t>
            </a:r>
            <a:r>
              <a:rPr lang="en-US" sz="2400" dirty="0" err="1" smtClean="0">
                <a:solidFill>
                  <a:srgbClr val="850018"/>
                </a:solidFill>
              </a:rPr>
              <a:t>Série</a:t>
            </a:r>
            <a:r>
              <a:rPr lang="en-US" sz="2400" dirty="0" smtClean="0">
                <a:solidFill>
                  <a:srgbClr val="850018"/>
                </a:solidFill>
              </a:rPr>
              <a:t> de testes</a:t>
            </a:r>
            <a:endParaRPr lang="en-US" sz="2400" dirty="0">
              <a:solidFill>
                <a:srgbClr val="85001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8116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4" descr="Captura de ecrã 2014-02-3, às 17.24.4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890" y="1842142"/>
            <a:ext cx="7343867" cy="226730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340896" y="4091948"/>
            <a:ext cx="36954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 err="1" smtClean="0"/>
              <a:t>Determinação</a:t>
            </a:r>
            <a:r>
              <a:rPr lang="en-US" sz="1400" dirty="0" smtClean="0"/>
              <a:t> de um novo valor da </a:t>
            </a:r>
            <a:r>
              <a:rPr lang="en-US" sz="1400" dirty="0" err="1" smtClean="0"/>
              <a:t>amostra</a:t>
            </a:r>
            <a:endParaRPr lang="en-US" sz="1400" dirty="0"/>
          </a:p>
        </p:txBody>
      </p:sp>
      <p:pic>
        <p:nvPicPr>
          <p:cNvPr id="7" name="Picture 6" descr="torneir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9" y="600147"/>
            <a:ext cx="476447" cy="47644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36656" y="274638"/>
            <a:ext cx="7050143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err="1" smtClean="0">
                <a:solidFill>
                  <a:srgbClr val="850018"/>
                </a:solidFill>
              </a:rPr>
              <a:t>Avaliação</a:t>
            </a:r>
            <a:r>
              <a:rPr lang="en-US" sz="3600" dirty="0" smtClean="0">
                <a:solidFill>
                  <a:srgbClr val="850018"/>
                </a:solidFill>
              </a:rPr>
              <a:t> Experimental</a:t>
            </a:r>
            <a:r>
              <a:rPr lang="en-US" sz="4000" dirty="0" smtClean="0">
                <a:solidFill>
                  <a:srgbClr val="850018"/>
                </a:solidFill>
              </a:rPr>
              <a:t/>
            </a:r>
            <a:br>
              <a:rPr lang="en-US" sz="4000" dirty="0" smtClean="0">
                <a:solidFill>
                  <a:srgbClr val="850018"/>
                </a:solidFill>
              </a:rPr>
            </a:br>
            <a:r>
              <a:rPr lang="en-US" sz="2400" dirty="0" smtClean="0">
                <a:solidFill>
                  <a:srgbClr val="850018"/>
                </a:solidFill>
              </a:rPr>
              <a:t>2ª </a:t>
            </a:r>
            <a:r>
              <a:rPr lang="en-US" sz="2400" dirty="0" err="1" smtClean="0">
                <a:solidFill>
                  <a:srgbClr val="850018"/>
                </a:solidFill>
              </a:rPr>
              <a:t>Série</a:t>
            </a:r>
            <a:r>
              <a:rPr lang="en-US" sz="2400" dirty="0" smtClean="0">
                <a:solidFill>
                  <a:srgbClr val="850018"/>
                </a:solidFill>
              </a:rPr>
              <a:t> de testes</a:t>
            </a:r>
            <a:endParaRPr lang="en-US" sz="2400" dirty="0">
              <a:solidFill>
                <a:srgbClr val="85001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0518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18</a:t>
            </a:fld>
            <a:endParaRPr lang="en-US"/>
          </a:p>
        </p:txBody>
      </p:sp>
      <p:pic>
        <p:nvPicPr>
          <p:cNvPr id="5" name="Picture 4" descr="Captura de ecrã 2014-02-3, às 17.28.4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420" y="1294544"/>
            <a:ext cx="4388770" cy="465947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71190" y="3146163"/>
            <a:ext cx="13797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 err="1" smtClean="0"/>
              <a:t>Resultados</a:t>
            </a:r>
            <a:r>
              <a:rPr lang="en-US" sz="1400" dirty="0" smtClean="0"/>
              <a:t> </a:t>
            </a:r>
          </a:p>
          <a:p>
            <a:pPr algn="just"/>
            <a:r>
              <a:rPr lang="en-US" sz="1400" dirty="0" smtClean="0"/>
              <a:t>com </a:t>
            </a:r>
            <a:r>
              <a:rPr lang="en-US" sz="1400" dirty="0" err="1" smtClean="0"/>
              <a:t>uma</a:t>
            </a:r>
            <a:r>
              <a:rPr lang="en-US" sz="1400" dirty="0" smtClean="0"/>
              <a:t> </a:t>
            </a:r>
          </a:p>
          <a:p>
            <a:pPr algn="just"/>
            <a:r>
              <a:rPr lang="en-US" sz="1400" dirty="0" err="1" smtClean="0"/>
              <a:t>amostra</a:t>
            </a:r>
            <a:r>
              <a:rPr lang="en-US" sz="1400" dirty="0" smtClean="0"/>
              <a:t> </a:t>
            </a:r>
          </a:p>
          <a:p>
            <a:pPr algn="just"/>
            <a:r>
              <a:rPr lang="en-US" sz="1400" dirty="0" smtClean="0"/>
              <a:t>de 3,53×10</a:t>
            </a:r>
            <a:r>
              <a:rPr lang="en-US" sz="1400" baseline="30000" dirty="0" smtClean="0"/>
              <a:t>-3</a:t>
            </a:r>
            <a:r>
              <a:rPr lang="en-US" sz="1400" dirty="0" smtClean="0"/>
              <a:t> L</a:t>
            </a:r>
            <a:endParaRPr lang="en-US" sz="1400" dirty="0"/>
          </a:p>
        </p:txBody>
      </p:sp>
      <p:pic>
        <p:nvPicPr>
          <p:cNvPr id="7" name="Picture 6" descr="torneira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9" y="600147"/>
            <a:ext cx="476447" cy="47644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36656" y="274638"/>
            <a:ext cx="7050143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err="1" smtClean="0">
                <a:solidFill>
                  <a:srgbClr val="850018"/>
                </a:solidFill>
              </a:rPr>
              <a:t>Avaliação</a:t>
            </a:r>
            <a:r>
              <a:rPr lang="en-US" sz="3600" dirty="0" smtClean="0">
                <a:solidFill>
                  <a:srgbClr val="850018"/>
                </a:solidFill>
              </a:rPr>
              <a:t> Experimental</a:t>
            </a:r>
            <a:r>
              <a:rPr lang="en-US" sz="4000" dirty="0" smtClean="0">
                <a:solidFill>
                  <a:srgbClr val="850018"/>
                </a:solidFill>
              </a:rPr>
              <a:t/>
            </a:r>
            <a:br>
              <a:rPr lang="en-US" sz="4000" dirty="0" smtClean="0">
                <a:solidFill>
                  <a:srgbClr val="850018"/>
                </a:solidFill>
              </a:rPr>
            </a:br>
            <a:r>
              <a:rPr lang="en-US" sz="2400" dirty="0" smtClean="0">
                <a:solidFill>
                  <a:srgbClr val="850018"/>
                </a:solidFill>
              </a:rPr>
              <a:t>3ª </a:t>
            </a:r>
            <a:r>
              <a:rPr lang="en-US" sz="2400" dirty="0" err="1" smtClean="0">
                <a:solidFill>
                  <a:srgbClr val="850018"/>
                </a:solidFill>
              </a:rPr>
              <a:t>Série</a:t>
            </a:r>
            <a:r>
              <a:rPr lang="en-US" sz="2400" dirty="0" smtClean="0">
                <a:solidFill>
                  <a:srgbClr val="850018"/>
                </a:solidFill>
              </a:rPr>
              <a:t> de testes</a:t>
            </a:r>
            <a:endParaRPr lang="en-US" sz="2400" dirty="0">
              <a:solidFill>
                <a:srgbClr val="85001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315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19</a:t>
            </a:fld>
            <a:endParaRPr lang="en-US"/>
          </a:p>
        </p:txBody>
      </p:sp>
      <p:pic>
        <p:nvPicPr>
          <p:cNvPr id="15" name="Picture 14" descr="torneir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9" y="600147"/>
            <a:ext cx="476447" cy="476447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2821994" y="1906353"/>
            <a:ext cx="1392925" cy="1392925"/>
            <a:chOff x="3508890" y="1687866"/>
            <a:chExt cx="1392925" cy="1392925"/>
          </a:xfrm>
        </p:grpSpPr>
        <p:sp>
          <p:nvSpPr>
            <p:cNvPr id="9" name="Oval 8"/>
            <p:cNvSpPr/>
            <p:nvPr/>
          </p:nvSpPr>
          <p:spPr>
            <a:xfrm>
              <a:off x="3508890" y="1687866"/>
              <a:ext cx="1392925" cy="1392925"/>
            </a:xfrm>
            <a:prstGeom prst="ellipse">
              <a:avLst/>
            </a:prstGeom>
            <a:ln w="28575" cmpd="sng">
              <a:solidFill>
                <a:srgbClr val="850018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680349" y="1938538"/>
              <a:ext cx="1047717" cy="87716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700" dirty="0" err="1" smtClean="0"/>
                <a:t>Recebe</a:t>
              </a:r>
              <a:endParaRPr lang="en-US" sz="1700" dirty="0" smtClean="0"/>
            </a:p>
            <a:p>
              <a:pPr algn="ctr"/>
              <a:r>
                <a:rPr lang="en-US" sz="1700" dirty="0" smtClean="0"/>
                <a:t>10 </a:t>
              </a:r>
              <a:r>
                <a:rPr lang="en-US" sz="1700" dirty="0" err="1" smtClean="0"/>
                <a:t>amostras</a:t>
              </a:r>
              <a:endParaRPr lang="en-US" sz="1700" dirty="0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145641" y="1906353"/>
            <a:ext cx="1392925" cy="1392925"/>
            <a:chOff x="6498523" y="1544216"/>
            <a:chExt cx="1392925" cy="1392925"/>
          </a:xfrm>
          <a:solidFill>
            <a:srgbClr val="FFFFFF"/>
          </a:solidFill>
        </p:grpSpPr>
        <p:sp>
          <p:nvSpPr>
            <p:cNvPr id="19" name="Oval 18"/>
            <p:cNvSpPr/>
            <p:nvPr/>
          </p:nvSpPr>
          <p:spPr>
            <a:xfrm>
              <a:off x="6498523" y="1544216"/>
              <a:ext cx="1392925" cy="1392925"/>
            </a:xfrm>
            <a:prstGeom prst="ellipse">
              <a:avLst/>
            </a:prstGeom>
            <a:grpFill/>
            <a:ln w="28575" cmpd="sng">
              <a:solidFill>
                <a:srgbClr val="8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672369" y="2041642"/>
              <a:ext cx="1002540" cy="3693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 smtClean="0"/>
                <a:t>Média</a:t>
              </a:r>
              <a:endParaRPr lang="en-US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482689" y="4036909"/>
            <a:ext cx="1392925" cy="1392925"/>
            <a:chOff x="5802061" y="2733152"/>
            <a:chExt cx="1392925" cy="1392925"/>
          </a:xfrm>
        </p:grpSpPr>
        <p:sp>
          <p:nvSpPr>
            <p:cNvPr id="23" name="TextBox 22"/>
            <p:cNvSpPr txBox="1"/>
            <p:nvPr/>
          </p:nvSpPr>
          <p:spPr>
            <a:xfrm>
              <a:off x="5802061" y="3093657"/>
              <a:ext cx="1392925" cy="6463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dirty="0" err="1" smtClean="0"/>
                <a:t>Incrementa</a:t>
              </a:r>
              <a:endParaRPr lang="en-US" dirty="0" smtClean="0"/>
            </a:p>
            <a:p>
              <a:pPr algn="ctr"/>
              <a:r>
                <a:rPr lang="en-US" dirty="0"/>
                <a:t>3,53×10</a:t>
              </a:r>
              <a:r>
                <a:rPr lang="en-US" baseline="30000" dirty="0"/>
                <a:t>-3</a:t>
              </a:r>
              <a:r>
                <a:rPr lang="en-US" dirty="0"/>
                <a:t> </a:t>
              </a:r>
              <a:r>
                <a:rPr lang="en-US" dirty="0" smtClean="0"/>
                <a:t>L</a:t>
              </a:r>
              <a:endParaRPr lang="en-US" dirty="0"/>
            </a:p>
          </p:txBody>
        </p:sp>
        <p:sp>
          <p:nvSpPr>
            <p:cNvPr id="18" name="Oval 17"/>
            <p:cNvSpPr/>
            <p:nvPr/>
          </p:nvSpPr>
          <p:spPr>
            <a:xfrm>
              <a:off x="5802061" y="2733152"/>
              <a:ext cx="1392925" cy="1392925"/>
            </a:xfrm>
            <a:prstGeom prst="ellipse">
              <a:avLst/>
            </a:prstGeom>
            <a:noFill/>
            <a:ln w="28575" cmpd="sng">
              <a:solidFill>
                <a:srgbClr val="850018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90" name="Straight Arrow Connector 89"/>
          <p:cNvCxnSpPr>
            <a:stCxn id="9" idx="7"/>
            <a:endCxn id="19" idx="1"/>
          </p:cNvCxnSpPr>
          <p:nvPr/>
        </p:nvCxnSpPr>
        <p:spPr>
          <a:xfrm>
            <a:off x="4010930" y="2110342"/>
            <a:ext cx="2338700" cy="0"/>
          </a:xfrm>
          <a:prstGeom prst="straightConnector1">
            <a:avLst/>
          </a:prstGeom>
          <a:ln>
            <a:solidFill>
              <a:srgbClr val="715F3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>
            <a:stCxn id="19" idx="3"/>
            <a:endCxn id="9" idx="5"/>
          </p:cNvCxnSpPr>
          <p:nvPr/>
        </p:nvCxnSpPr>
        <p:spPr>
          <a:xfrm flipH="1">
            <a:off x="4010930" y="3095289"/>
            <a:ext cx="2338700" cy="0"/>
          </a:xfrm>
          <a:prstGeom prst="straightConnector1">
            <a:avLst/>
          </a:prstGeom>
          <a:ln>
            <a:solidFill>
              <a:srgbClr val="715F3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>
            <a:stCxn id="19" idx="4"/>
            <a:endCxn id="18" idx="6"/>
          </p:cNvCxnSpPr>
          <p:nvPr/>
        </p:nvCxnSpPr>
        <p:spPr>
          <a:xfrm flipH="1">
            <a:off x="5875614" y="3299278"/>
            <a:ext cx="966490" cy="1434094"/>
          </a:xfrm>
          <a:prstGeom prst="straightConnector1">
            <a:avLst/>
          </a:prstGeom>
          <a:ln>
            <a:solidFill>
              <a:srgbClr val="715F3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>
            <a:stCxn id="23" idx="1"/>
            <a:endCxn id="9" idx="4"/>
          </p:cNvCxnSpPr>
          <p:nvPr/>
        </p:nvCxnSpPr>
        <p:spPr>
          <a:xfrm flipH="1" flipV="1">
            <a:off x="3518457" y="3299278"/>
            <a:ext cx="964232" cy="1421302"/>
          </a:xfrm>
          <a:prstGeom prst="straightConnector1">
            <a:avLst/>
          </a:prstGeom>
          <a:ln>
            <a:solidFill>
              <a:srgbClr val="715F3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 rot="18242079">
            <a:off x="5599949" y="3924653"/>
            <a:ext cx="19307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0,10 ≤ V ≤ 2,00</a:t>
            </a:r>
            <a:endParaRPr lang="en-US" sz="1400" dirty="0"/>
          </a:p>
        </p:txBody>
      </p:sp>
      <p:sp>
        <p:nvSpPr>
          <p:cNvPr id="103" name="TextBox 102"/>
          <p:cNvSpPr txBox="1"/>
          <p:nvPr/>
        </p:nvSpPr>
        <p:spPr>
          <a:xfrm>
            <a:off x="4214919" y="2775278"/>
            <a:ext cx="19307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V &lt; 0,10 || V &gt; 2,00</a:t>
            </a:r>
            <a:endParaRPr lang="en-US" sz="1400" dirty="0"/>
          </a:p>
        </p:txBody>
      </p:sp>
      <p:sp>
        <p:nvSpPr>
          <p:cNvPr id="105" name="Title 1"/>
          <p:cNvSpPr>
            <a:spLocks noGrp="1"/>
          </p:cNvSpPr>
          <p:nvPr>
            <p:ph type="title"/>
          </p:nvPr>
        </p:nvSpPr>
        <p:spPr>
          <a:xfrm>
            <a:off x="1636656" y="274638"/>
            <a:ext cx="7050143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err="1" smtClean="0">
                <a:solidFill>
                  <a:srgbClr val="850018"/>
                </a:solidFill>
              </a:rPr>
              <a:t>Avaliação</a:t>
            </a:r>
            <a:r>
              <a:rPr lang="en-US" sz="3600" dirty="0" smtClean="0">
                <a:solidFill>
                  <a:srgbClr val="850018"/>
                </a:solidFill>
              </a:rPr>
              <a:t> Experimental</a:t>
            </a:r>
            <a:r>
              <a:rPr lang="en-US" sz="4000" dirty="0" smtClean="0">
                <a:solidFill>
                  <a:srgbClr val="850018"/>
                </a:solidFill>
              </a:rPr>
              <a:t/>
            </a:r>
            <a:br>
              <a:rPr lang="en-US" sz="4000" dirty="0" smtClean="0">
                <a:solidFill>
                  <a:srgbClr val="850018"/>
                </a:solidFill>
              </a:rPr>
            </a:br>
            <a:r>
              <a:rPr lang="en-US" sz="2400" dirty="0" err="1" smtClean="0">
                <a:solidFill>
                  <a:srgbClr val="850018"/>
                </a:solidFill>
              </a:rPr>
              <a:t>Funcionamento</a:t>
            </a:r>
            <a:r>
              <a:rPr lang="en-US" sz="2400" dirty="0" smtClean="0">
                <a:solidFill>
                  <a:srgbClr val="850018"/>
                </a:solidFill>
              </a:rPr>
              <a:t> </a:t>
            </a:r>
            <a:r>
              <a:rPr lang="en-US" sz="2400" i="1" dirty="0" err="1" smtClean="0">
                <a:solidFill>
                  <a:srgbClr val="850018"/>
                </a:solidFill>
              </a:rPr>
              <a:t>Arduino</a:t>
            </a:r>
            <a:endParaRPr lang="en-US" sz="2400" i="1" dirty="0">
              <a:solidFill>
                <a:srgbClr val="850018"/>
              </a:solidFill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1886620" y="1906353"/>
            <a:ext cx="1016113" cy="276999"/>
          </a:xfrm>
          <a:prstGeom prst="rect">
            <a:avLst/>
          </a:prstGeom>
          <a:noFill/>
          <a:ln>
            <a:solidFill>
              <a:srgbClr val="850018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A </a:t>
            </a:r>
            <a:r>
              <a:rPr lang="en-US" sz="1200" dirty="0" err="1" smtClean="0"/>
              <a:t>cada</a:t>
            </a:r>
            <a:r>
              <a:rPr lang="en-US" sz="1200" dirty="0" smtClean="0"/>
              <a:t> 0,1 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49523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1"/>
      <p:bldP spid="10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err="1" smtClean="0">
                <a:solidFill>
                  <a:srgbClr val="850018"/>
                </a:solidFill>
              </a:rPr>
              <a:t>Conteúdo</a:t>
            </a:r>
            <a:endParaRPr lang="en-US" sz="3600" dirty="0">
              <a:solidFill>
                <a:srgbClr val="85001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200" dirty="0" err="1" smtClean="0"/>
              <a:t>Introdução</a:t>
            </a:r>
            <a:endParaRPr lang="en-US" sz="2200" dirty="0" smtClean="0"/>
          </a:p>
          <a:p>
            <a:pPr>
              <a:lnSpc>
                <a:spcPct val="150000"/>
              </a:lnSpc>
            </a:pPr>
            <a:r>
              <a:rPr lang="en-US" sz="2200" dirty="0" err="1" smtClean="0"/>
              <a:t>Objetivos</a:t>
            </a:r>
            <a:endParaRPr lang="en-US" sz="2200" dirty="0" smtClean="0"/>
          </a:p>
          <a:p>
            <a:pPr>
              <a:lnSpc>
                <a:spcPct val="150000"/>
              </a:lnSpc>
            </a:pPr>
            <a:r>
              <a:rPr lang="en-US" sz="2200" dirty="0" smtClean="0"/>
              <a:t>Estado da Arte</a:t>
            </a:r>
          </a:p>
          <a:p>
            <a:pPr>
              <a:lnSpc>
                <a:spcPct val="150000"/>
              </a:lnSpc>
            </a:pPr>
            <a:r>
              <a:rPr lang="en-US" sz="2200" dirty="0" err="1" smtClean="0"/>
              <a:t>Soluções</a:t>
            </a:r>
            <a:r>
              <a:rPr lang="en-US" sz="2200" dirty="0" smtClean="0"/>
              <a:t> </a:t>
            </a:r>
            <a:r>
              <a:rPr lang="en-US" sz="2200" dirty="0" err="1" smtClean="0"/>
              <a:t>Propostas</a:t>
            </a:r>
            <a:endParaRPr lang="en-US" sz="2200" dirty="0" smtClean="0"/>
          </a:p>
          <a:p>
            <a:pPr>
              <a:lnSpc>
                <a:spcPct val="150000"/>
              </a:lnSpc>
            </a:pPr>
            <a:r>
              <a:rPr lang="en-US" sz="2200" dirty="0" err="1" smtClean="0"/>
              <a:t>Avaliação</a:t>
            </a:r>
            <a:r>
              <a:rPr lang="en-US" sz="2200" dirty="0" smtClean="0"/>
              <a:t> Experimental</a:t>
            </a:r>
          </a:p>
          <a:p>
            <a:pPr>
              <a:lnSpc>
                <a:spcPct val="150000"/>
              </a:lnSpc>
            </a:pPr>
            <a:r>
              <a:rPr lang="en-US" sz="2200" dirty="0" err="1" smtClean="0"/>
              <a:t>Conclusões</a:t>
            </a:r>
            <a:r>
              <a:rPr lang="en-US" sz="2200" dirty="0" smtClean="0"/>
              <a:t> e </a:t>
            </a:r>
            <a:r>
              <a:rPr lang="en-US" sz="2200" dirty="0" err="1" smtClean="0"/>
              <a:t>Trabalho</a:t>
            </a:r>
            <a:r>
              <a:rPr lang="en-US" sz="2200" dirty="0" smtClean="0"/>
              <a:t> </a:t>
            </a:r>
            <a:r>
              <a:rPr lang="en-US" sz="2200" dirty="0" err="1" smtClean="0"/>
              <a:t>Futuro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2</a:t>
            </a:fld>
            <a:endParaRPr lang="en-US"/>
          </a:p>
        </p:txBody>
      </p:sp>
      <p:pic>
        <p:nvPicPr>
          <p:cNvPr id="5" name="Picture 4" descr="torneir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9" y="600147"/>
            <a:ext cx="476447" cy="47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041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4" descr="Captura de ecrã 2014-02-4, às 14.53.0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394" y="1702256"/>
            <a:ext cx="3199681" cy="310191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75591" y="473110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400" dirty="0" err="1" smtClean="0"/>
              <a:t>Valores</a:t>
            </a:r>
            <a:r>
              <a:rPr lang="en-US" sz="1400" dirty="0" smtClean="0"/>
              <a:t> </a:t>
            </a:r>
            <a:r>
              <a:rPr lang="en-US" sz="1400" dirty="0" err="1" smtClean="0"/>
              <a:t>medidos</a:t>
            </a:r>
            <a:r>
              <a:rPr lang="en-US" sz="1400" dirty="0" smtClean="0"/>
              <a:t> com a </a:t>
            </a:r>
            <a:r>
              <a:rPr lang="en-US" sz="1400" dirty="0" err="1" smtClean="0"/>
              <a:t>célula</a:t>
            </a:r>
            <a:r>
              <a:rPr lang="en-US" sz="1400" dirty="0" smtClean="0"/>
              <a:t> de </a:t>
            </a:r>
            <a:r>
              <a:rPr lang="en-US" sz="1400" dirty="0" err="1" smtClean="0"/>
              <a:t>carga</a:t>
            </a:r>
            <a:endParaRPr lang="en-US" sz="1400" dirty="0"/>
          </a:p>
        </p:txBody>
      </p:sp>
      <p:pic>
        <p:nvPicPr>
          <p:cNvPr id="7" name="Picture 6" descr="torneir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9" y="600147"/>
            <a:ext cx="476447" cy="47644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36656" y="274638"/>
            <a:ext cx="7050143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err="1" smtClean="0">
                <a:solidFill>
                  <a:srgbClr val="850018"/>
                </a:solidFill>
              </a:rPr>
              <a:t>Avaliação</a:t>
            </a:r>
            <a:r>
              <a:rPr lang="en-US" sz="3600" dirty="0" smtClean="0">
                <a:solidFill>
                  <a:srgbClr val="850018"/>
                </a:solidFill>
              </a:rPr>
              <a:t> Experimental</a:t>
            </a:r>
            <a:r>
              <a:rPr lang="en-US" sz="4000" dirty="0" smtClean="0">
                <a:solidFill>
                  <a:srgbClr val="850018"/>
                </a:solidFill>
              </a:rPr>
              <a:t/>
            </a:r>
            <a:br>
              <a:rPr lang="en-US" sz="4000" dirty="0" smtClean="0">
                <a:solidFill>
                  <a:srgbClr val="850018"/>
                </a:solidFill>
              </a:rPr>
            </a:br>
            <a:r>
              <a:rPr lang="en-US" sz="2400" dirty="0" smtClean="0">
                <a:solidFill>
                  <a:srgbClr val="850018"/>
                </a:solidFill>
              </a:rPr>
              <a:t>Peso</a:t>
            </a:r>
            <a:endParaRPr lang="en-US" sz="2400" dirty="0">
              <a:solidFill>
                <a:srgbClr val="850018"/>
              </a:solidFill>
            </a:endParaRPr>
          </a:p>
        </p:txBody>
      </p:sp>
      <p:pic>
        <p:nvPicPr>
          <p:cNvPr id="2" name="Picture 1" descr="2014-02-10 17.57.29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05545" y="1912054"/>
            <a:ext cx="3521434" cy="264107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265473" y="5015598"/>
            <a:ext cx="22170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 smtClean="0"/>
              <a:t>Barril</a:t>
            </a:r>
            <a:r>
              <a:rPr lang="en-US" sz="1400" dirty="0" smtClean="0"/>
              <a:t> </a:t>
            </a:r>
            <a:r>
              <a:rPr lang="en-US" sz="1400" dirty="0" err="1" smtClean="0"/>
              <a:t>vazio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722775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4" descr="torneira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9" y="600147"/>
            <a:ext cx="476447" cy="476447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636656" y="274638"/>
            <a:ext cx="7050143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err="1" smtClean="0">
                <a:solidFill>
                  <a:srgbClr val="850018"/>
                </a:solidFill>
              </a:rPr>
              <a:t>Avaliação</a:t>
            </a:r>
            <a:r>
              <a:rPr lang="en-US" sz="3600" dirty="0" smtClean="0">
                <a:solidFill>
                  <a:srgbClr val="850018"/>
                </a:solidFill>
              </a:rPr>
              <a:t> Experimental</a:t>
            </a:r>
            <a:r>
              <a:rPr lang="en-US" sz="4000" dirty="0" smtClean="0">
                <a:solidFill>
                  <a:srgbClr val="850018"/>
                </a:solidFill>
              </a:rPr>
              <a:t/>
            </a:r>
            <a:br>
              <a:rPr lang="en-US" sz="4000" dirty="0" smtClean="0">
                <a:solidFill>
                  <a:srgbClr val="850018"/>
                </a:solidFill>
              </a:rPr>
            </a:br>
            <a:r>
              <a:rPr lang="en-US" sz="2400" dirty="0" err="1" smtClean="0">
                <a:solidFill>
                  <a:srgbClr val="850018"/>
                </a:solidFill>
              </a:rPr>
              <a:t>Funcionamento</a:t>
            </a:r>
            <a:endParaRPr lang="en-US" sz="2400" i="1" dirty="0">
              <a:solidFill>
                <a:srgbClr val="850018"/>
              </a:solidFill>
            </a:endParaRPr>
          </a:p>
        </p:txBody>
      </p:sp>
      <p:pic>
        <p:nvPicPr>
          <p:cNvPr id="6" name="apresentacao.mo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08263" y="1600200"/>
            <a:ext cx="5106987" cy="4003675"/>
          </a:xfrm>
        </p:spPr>
      </p:pic>
    </p:spTree>
    <p:extLst>
      <p:ext uri="{BB962C8B-B14F-4D97-AF65-F5344CB8AC3E}">
        <p14:creationId xmlns:p14="http://schemas.microsoft.com/office/powerpoint/2010/main" val="2753967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6656" y="1600201"/>
            <a:ext cx="5403592" cy="4004046"/>
          </a:xfrm>
        </p:spPr>
        <p:txBody>
          <a:bodyPr>
            <a:normAutofit/>
          </a:bodyPr>
          <a:lstStyle/>
          <a:p>
            <a:pPr algn="just"/>
            <a:r>
              <a:rPr lang="en-US" sz="2200" dirty="0" err="1" smtClean="0">
                <a:latin typeface="Trebuchet MS"/>
                <a:cs typeface="Trebuchet MS"/>
              </a:rPr>
              <a:t>Instalação</a:t>
            </a:r>
            <a:r>
              <a:rPr lang="en-US" sz="2200" dirty="0" smtClean="0">
                <a:latin typeface="Trebuchet MS"/>
                <a:cs typeface="Trebuchet MS"/>
              </a:rPr>
              <a:t> com ±</a:t>
            </a:r>
            <a:r>
              <a:rPr lang="en-US" sz="2200" dirty="0">
                <a:latin typeface="Trebuchet MS"/>
                <a:ea typeface="ＭＳ ゴシック"/>
                <a:cs typeface="Trebuchet MS"/>
              </a:rPr>
              <a:t> </a:t>
            </a:r>
            <a:r>
              <a:rPr lang="en-US" sz="2200" dirty="0" smtClean="0">
                <a:latin typeface="Trebuchet MS"/>
                <a:ea typeface="ＭＳ ゴシック"/>
                <a:cs typeface="Trebuchet MS"/>
              </a:rPr>
              <a:t>2 m de </a:t>
            </a:r>
            <a:r>
              <a:rPr lang="en-US" sz="2200" dirty="0" err="1" smtClean="0">
                <a:latin typeface="Trebuchet MS"/>
                <a:ea typeface="ＭＳ ゴシック"/>
                <a:cs typeface="Trebuchet MS"/>
              </a:rPr>
              <a:t>comprimento</a:t>
            </a:r>
            <a:r>
              <a:rPr lang="en-US" sz="2200" dirty="0" smtClean="0">
                <a:latin typeface="Trebuchet MS"/>
                <a:ea typeface="ＭＳ ゴシック"/>
                <a:cs typeface="Trebuchet MS"/>
              </a:rPr>
              <a:t> </a:t>
            </a:r>
          </a:p>
          <a:p>
            <a:pPr marL="0" indent="0" algn="just">
              <a:buNone/>
            </a:pPr>
            <a:r>
              <a:rPr lang="en-US" sz="2200" dirty="0" smtClean="0">
                <a:latin typeface="Trebuchet MS"/>
                <a:ea typeface="ＭＳ ゴシック"/>
                <a:cs typeface="Trebuchet MS"/>
              </a:rPr>
              <a:t>    (</a:t>
            </a:r>
            <a:r>
              <a:rPr lang="en-US" sz="2200" dirty="0" err="1" smtClean="0">
                <a:latin typeface="Trebuchet MS"/>
                <a:ea typeface="ＭＳ ゴシック"/>
                <a:cs typeface="Trebuchet MS"/>
              </a:rPr>
              <a:t>barril</a:t>
            </a:r>
            <a:r>
              <a:rPr lang="en-US" sz="2200" dirty="0" smtClean="0">
                <a:latin typeface="Trebuchet MS"/>
                <a:ea typeface="ＭＳ ゴシック"/>
                <a:cs typeface="Trebuchet MS"/>
              </a:rPr>
              <a:t> - </a:t>
            </a:r>
            <a:r>
              <a:rPr lang="en-US" sz="2200" dirty="0" err="1" smtClean="0">
                <a:latin typeface="Trebuchet MS"/>
                <a:ea typeface="ＭＳ ゴシック"/>
                <a:cs typeface="Trebuchet MS"/>
              </a:rPr>
              <a:t>refrigerador</a:t>
            </a:r>
            <a:r>
              <a:rPr lang="en-US" sz="2200" dirty="0" smtClean="0">
                <a:latin typeface="Trebuchet MS"/>
                <a:ea typeface="ＭＳ ゴシック"/>
                <a:cs typeface="Trebuchet MS"/>
              </a:rPr>
              <a:t>);</a:t>
            </a:r>
          </a:p>
          <a:p>
            <a:pPr algn="just"/>
            <a:endParaRPr lang="en-US" sz="2200" dirty="0" smtClean="0">
              <a:latin typeface="Trebuchet MS"/>
              <a:ea typeface="ＭＳ ゴシック"/>
              <a:cs typeface="Trebuchet MS"/>
            </a:endParaRPr>
          </a:p>
          <a:p>
            <a:pPr algn="just"/>
            <a:r>
              <a:rPr lang="en-US" sz="2200" dirty="0" err="1" smtClean="0">
                <a:latin typeface="Trebuchet MS"/>
                <a:ea typeface="ＭＳ ゴシック"/>
                <a:cs typeface="Trebuchet MS"/>
              </a:rPr>
              <a:t>Instalação</a:t>
            </a:r>
            <a:r>
              <a:rPr lang="en-US" sz="2200" dirty="0" smtClean="0">
                <a:latin typeface="Trebuchet MS"/>
                <a:ea typeface="ＭＳ ゴシック"/>
                <a:cs typeface="Trebuchet MS"/>
              </a:rPr>
              <a:t> com </a:t>
            </a:r>
            <a:r>
              <a:rPr lang="en-US" sz="2200" dirty="0" smtClean="0">
                <a:latin typeface="Trebuchet MS"/>
                <a:cs typeface="Trebuchet MS"/>
              </a:rPr>
              <a:t>± 2 m de </a:t>
            </a:r>
            <a:r>
              <a:rPr lang="en-US" sz="2200" dirty="0" err="1" smtClean="0">
                <a:latin typeface="Trebuchet MS"/>
                <a:cs typeface="Trebuchet MS"/>
              </a:rPr>
              <a:t>altura</a:t>
            </a:r>
            <a:endParaRPr lang="en-US" sz="2200" dirty="0">
              <a:latin typeface="Trebuchet MS"/>
              <a:cs typeface="Trebuchet MS"/>
            </a:endParaRPr>
          </a:p>
          <a:p>
            <a:pPr marL="0" indent="0" algn="just">
              <a:buNone/>
            </a:pPr>
            <a:r>
              <a:rPr lang="en-US" sz="2200" dirty="0" smtClean="0">
                <a:latin typeface="Trebuchet MS"/>
                <a:cs typeface="Trebuchet MS"/>
              </a:rPr>
              <a:t>    (</a:t>
            </a:r>
            <a:r>
              <a:rPr lang="en-US" sz="2200" dirty="0" err="1" smtClean="0">
                <a:latin typeface="Trebuchet MS"/>
                <a:cs typeface="Trebuchet MS"/>
              </a:rPr>
              <a:t>refrigerador</a:t>
            </a:r>
            <a:r>
              <a:rPr lang="en-US" sz="2200" dirty="0" smtClean="0">
                <a:latin typeface="Trebuchet MS"/>
                <a:cs typeface="Trebuchet MS"/>
              </a:rPr>
              <a:t> – </a:t>
            </a:r>
            <a:r>
              <a:rPr lang="en-US" sz="2200" dirty="0" err="1" smtClean="0">
                <a:latin typeface="Trebuchet MS"/>
                <a:cs typeface="Trebuchet MS"/>
              </a:rPr>
              <a:t>torneira</a:t>
            </a:r>
            <a:r>
              <a:rPr lang="en-US" sz="2200" dirty="0" smtClean="0">
                <a:latin typeface="Trebuchet MS"/>
                <a:cs typeface="Trebuchet MS"/>
              </a:rPr>
              <a:t>);</a:t>
            </a:r>
          </a:p>
          <a:p>
            <a:pPr algn="just"/>
            <a:endParaRPr lang="en-US" sz="2200" dirty="0" smtClean="0">
              <a:latin typeface="Trebuchet MS"/>
              <a:cs typeface="Trebuchet MS"/>
            </a:endParaRPr>
          </a:p>
          <a:p>
            <a:pPr algn="just"/>
            <a:r>
              <a:rPr lang="en-US" sz="2200" dirty="0" err="1" smtClean="0">
                <a:latin typeface="Trebuchet MS"/>
                <a:cs typeface="Trebuchet MS"/>
              </a:rPr>
              <a:t>P</a:t>
            </a:r>
            <a:r>
              <a:rPr lang="en-US" sz="2200" baseline="-25000" dirty="0" err="1" smtClean="0">
                <a:latin typeface="Trebuchet MS"/>
                <a:cs typeface="Trebuchet MS"/>
              </a:rPr>
              <a:t>linha</a:t>
            </a:r>
            <a:r>
              <a:rPr lang="en-US" sz="2200" dirty="0" smtClean="0">
                <a:latin typeface="Trebuchet MS"/>
                <a:cs typeface="Trebuchet MS"/>
              </a:rPr>
              <a:t> = 2,26 bar;</a:t>
            </a:r>
          </a:p>
          <a:p>
            <a:pPr algn="just"/>
            <a:endParaRPr lang="en-US" sz="2200" dirty="0" smtClean="0">
              <a:latin typeface="Trebuchet MS"/>
              <a:cs typeface="Trebuchet MS"/>
            </a:endParaRPr>
          </a:p>
          <a:p>
            <a:pPr algn="just"/>
            <a:r>
              <a:rPr lang="en-US" sz="2200" dirty="0" err="1" smtClean="0">
                <a:latin typeface="Trebuchet MS"/>
                <a:cs typeface="Trebuchet MS"/>
              </a:rPr>
              <a:t>T</a:t>
            </a:r>
            <a:r>
              <a:rPr lang="en-US" sz="2200" baseline="-25000" dirty="0" err="1" smtClean="0">
                <a:latin typeface="Trebuchet MS"/>
                <a:cs typeface="Trebuchet MS"/>
              </a:rPr>
              <a:t>ambiente</a:t>
            </a:r>
            <a:r>
              <a:rPr lang="en-US" sz="2200" dirty="0" smtClean="0">
                <a:latin typeface="Trebuchet MS"/>
                <a:cs typeface="Trebuchet MS"/>
              </a:rPr>
              <a:t> = 20 ºC.</a:t>
            </a:r>
            <a:endParaRPr lang="en-US" sz="2200" dirty="0">
              <a:latin typeface="Trebuchet MS"/>
              <a:cs typeface="Trebuchet M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4" descr="torneir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9" y="600147"/>
            <a:ext cx="476447" cy="476447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636656" y="274638"/>
            <a:ext cx="7050143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err="1" smtClean="0">
                <a:solidFill>
                  <a:srgbClr val="850018"/>
                </a:solidFill>
              </a:rPr>
              <a:t>Avaliação</a:t>
            </a:r>
            <a:r>
              <a:rPr lang="en-US" sz="3600" dirty="0" smtClean="0">
                <a:solidFill>
                  <a:srgbClr val="850018"/>
                </a:solidFill>
              </a:rPr>
              <a:t> Experimental</a:t>
            </a:r>
            <a:r>
              <a:rPr lang="en-US" sz="4000" dirty="0" smtClean="0">
                <a:solidFill>
                  <a:srgbClr val="850018"/>
                </a:solidFill>
              </a:rPr>
              <a:t/>
            </a:r>
            <a:br>
              <a:rPr lang="en-US" sz="4000" dirty="0" smtClean="0">
                <a:solidFill>
                  <a:srgbClr val="850018"/>
                </a:solidFill>
              </a:rPr>
            </a:br>
            <a:r>
              <a:rPr lang="en-US" sz="2400" dirty="0" err="1" smtClean="0">
                <a:solidFill>
                  <a:srgbClr val="850018"/>
                </a:solidFill>
              </a:rPr>
              <a:t>Especificações</a:t>
            </a:r>
            <a:endParaRPr lang="en-US" sz="2400" dirty="0">
              <a:solidFill>
                <a:srgbClr val="85001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8932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squemaBD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9" t="9215" r="4035" b="6258"/>
          <a:stretch/>
        </p:blipFill>
        <p:spPr>
          <a:xfrm>
            <a:off x="1847200" y="1601761"/>
            <a:ext cx="6551788" cy="383846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84043" y="5440222"/>
            <a:ext cx="2150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Esquema</a:t>
            </a:r>
            <a:r>
              <a:rPr lang="en-US" sz="1400" dirty="0" smtClean="0"/>
              <a:t> BD</a:t>
            </a:r>
            <a:endParaRPr lang="en-US" sz="1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23</a:t>
            </a:fld>
            <a:endParaRPr lang="en-US"/>
          </a:p>
        </p:txBody>
      </p:sp>
      <p:pic>
        <p:nvPicPr>
          <p:cNvPr id="7" name="Picture 6" descr="torneir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9" y="600147"/>
            <a:ext cx="476447" cy="47644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36656" y="274638"/>
            <a:ext cx="7050143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err="1" smtClean="0">
                <a:solidFill>
                  <a:srgbClr val="850018"/>
                </a:solidFill>
              </a:rPr>
              <a:t>Avaliação</a:t>
            </a:r>
            <a:r>
              <a:rPr lang="en-US" sz="3600" dirty="0" smtClean="0">
                <a:solidFill>
                  <a:srgbClr val="850018"/>
                </a:solidFill>
              </a:rPr>
              <a:t> Experimental</a:t>
            </a:r>
            <a:r>
              <a:rPr lang="en-US" sz="4000" dirty="0" smtClean="0">
                <a:solidFill>
                  <a:srgbClr val="850018"/>
                </a:solidFill>
              </a:rPr>
              <a:t/>
            </a:r>
            <a:br>
              <a:rPr lang="en-US" sz="4000" dirty="0" smtClean="0">
                <a:solidFill>
                  <a:srgbClr val="850018"/>
                </a:solidFill>
              </a:rPr>
            </a:br>
            <a:r>
              <a:rPr lang="en-US" sz="2400" dirty="0" smtClean="0">
                <a:solidFill>
                  <a:srgbClr val="850018"/>
                </a:solidFill>
              </a:rPr>
              <a:t>Base de Dados</a:t>
            </a:r>
            <a:endParaRPr lang="en-US" sz="2400" dirty="0">
              <a:solidFill>
                <a:srgbClr val="85001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694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793" y="1417638"/>
            <a:ext cx="2471189" cy="39539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84043" y="5512386"/>
            <a:ext cx="2150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Ecrã</a:t>
            </a:r>
            <a:r>
              <a:rPr lang="en-US" sz="1400" dirty="0" smtClean="0"/>
              <a:t> </a:t>
            </a:r>
            <a:r>
              <a:rPr lang="en-US" sz="1400" dirty="0" err="1" smtClean="0"/>
              <a:t>Inicial</a:t>
            </a:r>
            <a:endParaRPr lang="en-US" sz="1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24</a:t>
            </a:fld>
            <a:endParaRPr lang="en-US"/>
          </a:p>
        </p:txBody>
      </p:sp>
      <p:pic>
        <p:nvPicPr>
          <p:cNvPr id="7" name="Picture 6" descr="torneir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9" y="600147"/>
            <a:ext cx="476447" cy="47644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36656" y="274638"/>
            <a:ext cx="7050143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err="1" smtClean="0">
                <a:solidFill>
                  <a:srgbClr val="850018"/>
                </a:solidFill>
              </a:rPr>
              <a:t>Avaliação</a:t>
            </a:r>
            <a:r>
              <a:rPr lang="en-US" sz="3600" dirty="0" smtClean="0">
                <a:solidFill>
                  <a:srgbClr val="850018"/>
                </a:solidFill>
              </a:rPr>
              <a:t> Experimental</a:t>
            </a:r>
            <a:r>
              <a:rPr lang="en-US" sz="4000" dirty="0" smtClean="0">
                <a:solidFill>
                  <a:srgbClr val="850018"/>
                </a:solidFill>
              </a:rPr>
              <a:t/>
            </a:r>
            <a:br>
              <a:rPr lang="en-US" sz="4000" dirty="0" smtClean="0">
                <a:solidFill>
                  <a:srgbClr val="850018"/>
                </a:solidFill>
              </a:rPr>
            </a:br>
            <a:r>
              <a:rPr lang="en-US" sz="2400" dirty="0" err="1" smtClean="0">
                <a:solidFill>
                  <a:srgbClr val="850018"/>
                </a:solidFill>
              </a:rPr>
              <a:t>Aplicação</a:t>
            </a:r>
            <a:r>
              <a:rPr lang="en-US" sz="2400" dirty="0" smtClean="0">
                <a:solidFill>
                  <a:srgbClr val="850018"/>
                </a:solidFill>
              </a:rPr>
              <a:t> </a:t>
            </a:r>
            <a:r>
              <a:rPr lang="en-US" sz="2400" i="1" dirty="0" smtClean="0">
                <a:solidFill>
                  <a:srgbClr val="850018"/>
                </a:solidFill>
              </a:rPr>
              <a:t>Android</a:t>
            </a:r>
            <a:endParaRPr lang="en-US" sz="2400" i="1" dirty="0">
              <a:solidFill>
                <a:srgbClr val="85001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248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ddTecnic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699" y="1417638"/>
            <a:ext cx="2480208" cy="3968332"/>
          </a:xfrm>
          <a:prstGeom prst="rect">
            <a:avLst/>
          </a:prstGeom>
        </p:spPr>
      </p:pic>
      <p:pic>
        <p:nvPicPr>
          <p:cNvPr id="5" name="Picture 4" descr="addEstabeleciment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047" y="1417638"/>
            <a:ext cx="2480208" cy="3968332"/>
          </a:xfrm>
          <a:prstGeom prst="rect">
            <a:avLst/>
          </a:prstGeom>
        </p:spPr>
      </p:pic>
      <p:pic>
        <p:nvPicPr>
          <p:cNvPr id="6" name="Picture 5" descr="Captura de ecrã 2014-02-3, às 15.21.3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048" y="3036507"/>
            <a:ext cx="391454" cy="12640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24449" y="5385970"/>
            <a:ext cx="2150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Adicionar</a:t>
            </a:r>
            <a:r>
              <a:rPr lang="en-US" sz="1400" dirty="0" smtClean="0"/>
              <a:t> </a:t>
            </a:r>
            <a:r>
              <a:rPr lang="en-US" sz="1400" dirty="0" err="1" smtClean="0"/>
              <a:t>Técnico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5586047" y="5385970"/>
            <a:ext cx="2480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Adicionar</a:t>
            </a:r>
            <a:r>
              <a:rPr lang="en-US" sz="1400" dirty="0" smtClean="0"/>
              <a:t> </a:t>
            </a:r>
            <a:r>
              <a:rPr lang="en-US" sz="1400" dirty="0" err="1" smtClean="0"/>
              <a:t>Estabelecimento</a:t>
            </a:r>
            <a:endParaRPr lang="en-US" sz="14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25</a:t>
            </a:fld>
            <a:endParaRPr lang="en-US"/>
          </a:p>
        </p:txBody>
      </p:sp>
      <p:pic>
        <p:nvPicPr>
          <p:cNvPr id="10" name="Picture 9" descr="torneira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9" y="600147"/>
            <a:ext cx="476447" cy="476447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636656" y="274638"/>
            <a:ext cx="7050143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err="1" smtClean="0">
                <a:solidFill>
                  <a:srgbClr val="850018"/>
                </a:solidFill>
              </a:rPr>
              <a:t>Avaliação</a:t>
            </a:r>
            <a:r>
              <a:rPr lang="en-US" sz="3600" dirty="0" smtClean="0">
                <a:solidFill>
                  <a:srgbClr val="850018"/>
                </a:solidFill>
              </a:rPr>
              <a:t> Experimental</a:t>
            </a:r>
            <a:r>
              <a:rPr lang="en-US" sz="4000" dirty="0" smtClean="0">
                <a:solidFill>
                  <a:srgbClr val="850018"/>
                </a:solidFill>
              </a:rPr>
              <a:t/>
            </a:r>
            <a:br>
              <a:rPr lang="en-US" sz="4000" dirty="0" smtClean="0">
                <a:solidFill>
                  <a:srgbClr val="850018"/>
                </a:solidFill>
              </a:rPr>
            </a:br>
            <a:r>
              <a:rPr lang="en-US" sz="2400" dirty="0" err="1" smtClean="0">
                <a:solidFill>
                  <a:srgbClr val="850018"/>
                </a:solidFill>
              </a:rPr>
              <a:t>Aplicação</a:t>
            </a:r>
            <a:r>
              <a:rPr lang="en-US" sz="2400" dirty="0" smtClean="0">
                <a:solidFill>
                  <a:srgbClr val="850018"/>
                </a:solidFill>
              </a:rPr>
              <a:t> </a:t>
            </a:r>
            <a:r>
              <a:rPr lang="en-US" sz="2400" i="1" dirty="0" smtClean="0">
                <a:solidFill>
                  <a:srgbClr val="850018"/>
                </a:solidFill>
              </a:rPr>
              <a:t>Android</a:t>
            </a:r>
            <a:endParaRPr lang="en-US" sz="2400" i="1" dirty="0">
              <a:solidFill>
                <a:srgbClr val="85001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107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26</a:t>
            </a:fld>
            <a:endParaRPr lang="en-US"/>
          </a:p>
        </p:txBody>
      </p:sp>
      <p:pic>
        <p:nvPicPr>
          <p:cNvPr id="6" name="Picture 5" descr="pinEstabelecimen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505" y="1417638"/>
            <a:ext cx="2473503" cy="3957605"/>
          </a:xfrm>
          <a:prstGeom prst="rect">
            <a:avLst/>
          </a:prstGeom>
        </p:spPr>
      </p:pic>
      <p:pic>
        <p:nvPicPr>
          <p:cNvPr id="7" name="Picture 6" descr="detalhesEstabeleciment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774" y="1417638"/>
            <a:ext cx="2473503" cy="395760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81184" y="5375243"/>
            <a:ext cx="2150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Mapa</a:t>
            </a:r>
            <a:r>
              <a:rPr lang="en-US" sz="1400" dirty="0" smtClean="0"/>
              <a:t> </a:t>
            </a:r>
            <a:r>
              <a:rPr lang="en-US" sz="1400" dirty="0" err="1" smtClean="0"/>
              <a:t>Estabelecimentos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5570774" y="5375243"/>
            <a:ext cx="24735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Detalhes</a:t>
            </a:r>
            <a:r>
              <a:rPr lang="en-US" sz="1400" dirty="0" smtClean="0"/>
              <a:t> </a:t>
            </a:r>
            <a:r>
              <a:rPr lang="en-US" sz="1400" dirty="0" err="1" smtClean="0"/>
              <a:t>Estabelecimento</a:t>
            </a:r>
            <a:endParaRPr lang="en-US" sz="1400" dirty="0"/>
          </a:p>
        </p:txBody>
      </p:sp>
      <p:pic>
        <p:nvPicPr>
          <p:cNvPr id="10" name="Picture 9" descr="torneira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9" y="600147"/>
            <a:ext cx="476447" cy="476447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636656" y="274638"/>
            <a:ext cx="7050143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err="1" smtClean="0">
                <a:solidFill>
                  <a:srgbClr val="850018"/>
                </a:solidFill>
              </a:rPr>
              <a:t>Avaliação</a:t>
            </a:r>
            <a:r>
              <a:rPr lang="en-US" sz="3600" dirty="0" smtClean="0">
                <a:solidFill>
                  <a:srgbClr val="850018"/>
                </a:solidFill>
              </a:rPr>
              <a:t> Experimental</a:t>
            </a:r>
            <a:r>
              <a:rPr lang="en-US" sz="4000" dirty="0" smtClean="0">
                <a:solidFill>
                  <a:srgbClr val="850018"/>
                </a:solidFill>
              </a:rPr>
              <a:t/>
            </a:r>
            <a:br>
              <a:rPr lang="en-US" sz="4000" dirty="0" smtClean="0">
                <a:solidFill>
                  <a:srgbClr val="850018"/>
                </a:solidFill>
              </a:rPr>
            </a:br>
            <a:r>
              <a:rPr lang="en-US" sz="2400" dirty="0" err="1" smtClean="0">
                <a:solidFill>
                  <a:srgbClr val="850018"/>
                </a:solidFill>
              </a:rPr>
              <a:t>Aplicação</a:t>
            </a:r>
            <a:r>
              <a:rPr lang="en-US" sz="2400" dirty="0" smtClean="0">
                <a:solidFill>
                  <a:srgbClr val="850018"/>
                </a:solidFill>
              </a:rPr>
              <a:t> </a:t>
            </a:r>
            <a:r>
              <a:rPr lang="en-US" sz="2400" i="1" dirty="0" smtClean="0">
                <a:solidFill>
                  <a:srgbClr val="850018"/>
                </a:solidFill>
              </a:rPr>
              <a:t>Android</a:t>
            </a:r>
            <a:endParaRPr lang="en-US" sz="2400" i="1" dirty="0">
              <a:solidFill>
                <a:srgbClr val="85001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3565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27</a:t>
            </a:fld>
            <a:endParaRPr lang="en-US"/>
          </a:p>
        </p:txBody>
      </p:sp>
      <p:pic>
        <p:nvPicPr>
          <p:cNvPr id="5" name="Picture 4" descr="escolhaDat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201" y="1738330"/>
            <a:ext cx="5387339" cy="33670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84043" y="5105418"/>
            <a:ext cx="2150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Escolher</a:t>
            </a:r>
            <a:r>
              <a:rPr lang="en-US" sz="1400" dirty="0" smtClean="0"/>
              <a:t> Data</a:t>
            </a:r>
            <a:endParaRPr lang="en-US" sz="1400" dirty="0"/>
          </a:p>
        </p:txBody>
      </p:sp>
      <p:pic>
        <p:nvPicPr>
          <p:cNvPr id="8" name="Picture 7" descr="torneir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9" y="600147"/>
            <a:ext cx="476447" cy="47644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636656" y="274638"/>
            <a:ext cx="7050143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err="1" smtClean="0">
                <a:solidFill>
                  <a:srgbClr val="850018"/>
                </a:solidFill>
              </a:rPr>
              <a:t>Avaliação</a:t>
            </a:r>
            <a:r>
              <a:rPr lang="en-US" sz="3600" dirty="0" smtClean="0">
                <a:solidFill>
                  <a:srgbClr val="850018"/>
                </a:solidFill>
              </a:rPr>
              <a:t> Experimental</a:t>
            </a:r>
            <a:r>
              <a:rPr lang="en-US" sz="4000" dirty="0" smtClean="0">
                <a:solidFill>
                  <a:srgbClr val="850018"/>
                </a:solidFill>
              </a:rPr>
              <a:t/>
            </a:r>
            <a:br>
              <a:rPr lang="en-US" sz="4000" dirty="0" smtClean="0">
                <a:solidFill>
                  <a:srgbClr val="850018"/>
                </a:solidFill>
              </a:rPr>
            </a:br>
            <a:r>
              <a:rPr lang="en-US" sz="2400" dirty="0" err="1" smtClean="0">
                <a:solidFill>
                  <a:srgbClr val="850018"/>
                </a:solidFill>
              </a:rPr>
              <a:t>Aplicação</a:t>
            </a:r>
            <a:r>
              <a:rPr lang="en-US" sz="2400" dirty="0" smtClean="0">
                <a:solidFill>
                  <a:srgbClr val="850018"/>
                </a:solidFill>
              </a:rPr>
              <a:t> </a:t>
            </a:r>
            <a:r>
              <a:rPr lang="en-US" sz="2400" i="1" dirty="0" smtClean="0">
                <a:solidFill>
                  <a:srgbClr val="850018"/>
                </a:solidFill>
              </a:rPr>
              <a:t>Android</a:t>
            </a:r>
            <a:endParaRPr lang="en-US" sz="2400" i="1" dirty="0">
              <a:solidFill>
                <a:srgbClr val="85001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672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28</a:t>
            </a:fld>
            <a:endParaRPr lang="en-US"/>
          </a:p>
        </p:txBody>
      </p:sp>
      <p:pic>
        <p:nvPicPr>
          <p:cNvPr id="5" name="Picture 4" descr="consumoDiari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935" y="1713534"/>
            <a:ext cx="5395777" cy="33723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84043" y="5105418"/>
            <a:ext cx="2150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Mapa</a:t>
            </a:r>
            <a:r>
              <a:rPr lang="en-US" sz="1400" dirty="0" smtClean="0"/>
              <a:t> dos </a:t>
            </a:r>
            <a:r>
              <a:rPr lang="en-US" sz="1400" dirty="0" err="1" smtClean="0"/>
              <a:t>Consumos</a:t>
            </a:r>
            <a:endParaRPr lang="en-US" sz="1400" dirty="0"/>
          </a:p>
        </p:txBody>
      </p:sp>
      <p:pic>
        <p:nvPicPr>
          <p:cNvPr id="7" name="Picture 6" descr="torneir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9" y="600147"/>
            <a:ext cx="476447" cy="47644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36656" y="274638"/>
            <a:ext cx="7050143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err="1" smtClean="0">
                <a:solidFill>
                  <a:srgbClr val="850018"/>
                </a:solidFill>
              </a:rPr>
              <a:t>Avaliação</a:t>
            </a:r>
            <a:r>
              <a:rPr lang="en-US" sz="3600" dirty="0" smtClean="0">
                <a:solidFill>
                  <a:srgbClr val="850018"/>
                </a:solidFill>
              </a:rPr>
              <a:t> Experimental</a:t>
            </a:r>
            <a:r>
              <a:rPr lang="en-US" sz="4000" dirty="0" smtClean="0">
                <a:solidFill>
                  <a:srgbClr val="850018"/>
                </a:solidFill>
              </a:rPr>
              <a:t/>
            </a:r>
            <a:br>
              <a:rPr lang="en-US" sz="4000" dirty="0" smtClean="0">
                <a:solidFill>
                  <a:srgbClr val="850018"/>
                </a:solidFill>
              </a:rPr>
            </a:br>
            <a:r>
              <a:rPr lang="en-US" sz="2400" dirty="0" err="1" smtClean="0">
                <a:solidFill>
                  <a:srgbClr val="850018"/>
                </a:solidFill>
              </a:rPr>
              <a:t>Aplicação</a:t>
            </a:r>
            <a:r>
              <a:rPr lang="en-US" sz="2400" dirty="0" smtClean="0">
                <a:solidFill>
                  <a:srgbClr val="850018"/>
                </a:solidFill>
              </a:rPr>
              <a:t> </a:t>
            </a:r>
            <a:r>
              <a:rPr lang="en-US" sz="2400" i="1" dirty="0" smtClean="0">
                <a:solidFill>
                  <a:srgbClr val="850018"/>
                </a:solidFill>
              </a:rPr>
              <a:t>Android</a:t>
            </a:r>
            <a:endParaRPr lang="en-US" sz="2400" i="1" dirty="0">
              <a:solidFill>
                <a:srgbClr val="85001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239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29</a:t>
            </a:fld>
            <a:endParaRPr lang="en-US"/>
          </a:p>
        </p:txBody>
      </p:sp>
      <p:pic>
        <p:nvPicPr>
          <p:cNvPr id="5" name="Picture 4" descr="aproximacaoRFI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823" y="1639755"/>
            <a:ext cx="4783648" cy="358773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346013" y="5227491"/>
            <a:ext cx="16539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 err="1" smtClean="0"/>
              <a:t>Autenticação</a:t>
            </a:r>
            <a:r>
              <a:rPr lang="en-US" sz="1400" dirty="0" smtClean="0"/>
              <a:t> RFID</a:t>
            </a:r>
            <a:endParaRPr lang="en-US" sz="1400" dirty="0"/>
          </a:p>
        </p:txBody>
      </p:sp>
      <p:pic>
        <p:nvPicPr>
          <p:cNvPr id="7" name="Picture 6" descr="torneir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9" y="600147"/>
            <a:ext cx="476447" cy="47644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36656" y="274638"/>
            <a:ext cx="7050143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err="1" smtClean="0">
                <a:solidFill>
                  <a:srgbClr val="850018"/>
                </a:solidFill>
              </a:rPr>
              <a:t>Avaliação</a:t>
            </a:r>
            <a:r>
              <a:rPr lang="en-US" sz="3600" dirty="0" smtClean="0">
                <a:solidFill>
                  <a:srgbClr val="850018"/>
                </a:solidFill>
              </a:rPr>
              <a:t> Experimental</a:t>
            </a:r>
            <a:r>
              <a:rPr lang="en-US" sz="4000" dirty="0" smtClean="0">
                <a:solidFill>
                  <a:srgbClr val="850018"/>
                </a:solidFill>
              </a:rPr>
              <a:t/>
            </a:r>
            <a:br>
              <a:rPr lang="en-US" sz="4000" dirty="0" smtClean="0">
                <a:solidFill>
                  <a:srgbClr val="850018"/>
                </a:solidFill>
              </a:rPr>
            </a:br>
            <a:r>
              <a:rPr lang="en-US" sz="2400" dirty="0" err="1" smtClean="0">
                <a:solidFill>
                  <a:srgbClr val="850018"/>
                </a:solidFill>
              </a:rPr>
              <a:t>Autenticação</a:t>
            </a:r>
            <a:endParaRPr lang="en-US" sz="2400" i="1" dirty="0">
              <a:solidFill>
                <a:srgbClr val="85001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6074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err="1" smtClean="0">
                <a:solidFill>
                  <a:srgbClr val="850018"/>
                </a:solidFill>
              </a:rPr>
              <a:t>Introdução</a:t>
            </a:r>
            <a:endParaRPr lang="en-US" sz="3600" dirty="0">
              <a:solidFill>
                <a:srgbClr val="850018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8274261"/>
              </p:ext>
            </p:extLst>
          </p:nvPr>
        </p:nvGraphicFramePr>
        <p:xfrm>
          <a:off x="1636656" y="1600201"/>
          <a:ext cx="7050144" cy="40040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 descr="torneira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9" y="600147"/>
            <a:ext cx="476447" cy="47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0489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30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084043" y="5066793"/>
            <a:ext cx="2150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Visualizar</a:t>
            </a:r>
            <a:r>
              <a:rPr lang="en-US" sz="1400" dirty="0" smtClean="0"/>
              <a:t> </a:t>
            </a:r>
            <a:r>
              <a:rPr lang="en-US" sz="1400" dirty="0" err="1" smtClean="0"/>
              <a:t>Consumos</a:t>
            </a:r>
            <a:endParaRPr lang="en-US" sz="1400" dirty="0"/>
          </a:p>
        </p:txBody>
      </p:sp>
      <p:pic>
        <p:nvPicPr>
          <p:cNvPr id="8" name="Picture 7" descr="graficoConsumo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033" y="1709155"/>
            <a:ext cx="5372220" cy="3357638"/>
          </a:xfrm>
          <a:prstGeom prst="rect">
            <a:avLst/>
          </a:prstGeom>
        </p:spPr>
      </p:pic>
      <p:pic>
        <p:nvPicPr>
          <p:cNvPr id="9" name="Picture 8" descr="torneir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9" y="600147"/>
            <a:ext cx="476447" cy="476447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636656" y="274638"/>
            <a:ext cx="7050143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err="1" smtClean="0">
                <a:solidFill>
                  <a:srgbClr val="850018"/>
                </a:solidFill>
              </a:rPr>
              <a:t>Avaliação</a:t>
            </a:r>
            <a:r>
              <a:rPr lang="en-US" sz="3600" dirty="0" smtClean="0">
                <a:solidFill>
                  <a:srgbClr val="850018"/>
                </a:solidFill>
              </a:rPr>
              <a:t> Experimental</a:t>
            </a:r>
            <a:r>
              <a:rPr lang="en-US" sz="4000" dirty="0" smtClean="0">
                <a:solidFill>
                  <a:srgbClr val="850018"/>
                </a:solidFill>
              </a:rPr>
              <a:t/>
            </a:r>
            <a:br>
              <a:rPr lang="en-US" sz="4000" dirty="0" smtClean="0">
                <a:solidFill>
                  <a:srgbClr val="850018"/>
                </a:solidFill>
              </a:rPr>
            </a:br>
            <a:r>
              <a:rPr lang="en-US" sz="2400" dirty="0" err="1" smtClean="0">
                <a:solidFill>
                  <a:srgbClr val="850018"/>
                </a:solidFill>
              </a:rPr>
              <a:t>Sincronização</a:t>
            </a:r>
            <a:endParaRPr lang="en-US" sz="2400" i="1" dirty="0">
              <a:solidFill>
                <a:srgbClr val="85001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3667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31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372667" y="5203544"/>
            <a:ext cx="2150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Orçamento</a:t>
            </a:r>
            <a:endParaRPr lang="en-US" sz="1400" dirty="0"/>
          </a:p>
        </p:txBody>
      </p:sp>
      <p:pic>
        <p:nvPicPr>
          <p:cNvPr id="9" name="Picture 8" descr="torneir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9" y="600147"/>
            <a:ext cx="476447" cy="476447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636656" y="274638"/>
            <a:ext cx="7050143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err="1" smtClean="0">
                <a:solidFill>
                  <a:srgbClr val="850018"/>
                </a:solidFill>
              </a:rPr>
              <a:t>Avaliação</a:t>
            </a:r>
            <a:r>
              <a:rPr lang="en-US" sz="3600" dirty="0" smtClean="0">
                <a:solidFill>
                  <a:srgbClr val="850018"/>
                </a:solidFill>
              </a:rPr>
              <a:t> Experimental</a:t>
            </a:r>
            <a:r>
              <a:rPr lang="en-US" sz="4000" dirty="0" smtClean="0">
                <a:solidFill>
                  <a:srgbClr val="850018"/>
                </a:solidFill>
              </a:rPr>
              <a:t/>
            </a:r>
            <a:br>
              <a:rPr lang="en-US" sz="4000" dirty="0" smtClean="0">
                <a:solidFill>
                  <a:srgbClr val="850018"/>
                </a:solidFill>
              </a:rPr>
            </a:br>
            <a:r>
              <a:rPr lang="en-US" sz="2400" dirty="0" err="1" smtClean="0">
                <a:solidFill>
                  <a:srgbClr val="850018"/>
                </a:solidFill>
              </a:rPr>
              <a:t>Orçamento</a:t>
            </a:r>
            <a:endParaRPr lang="en-US" sz="2400" i="1" dirty="0">
              <a:solidFill>
                <a:srgbClr val="850018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9068643"/>
              </p:ext>
            </p:extLst>
          </p:nvPr>
        </p:nvGraphicFramePr>
        <p:xfrm>
          <a:off x="2234654" y="1788053"/>
          <a:ext cx="6096000" cy="3337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16556"/>
                <a:gridCol w="1747444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/>
                        <a:t>Componente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/>
                        <a:t>Distribuidor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 err="1" smtClean="0"/>
                        <a:t>Preço</a:t>
                      </a:r>
                      <a:r>
                        <a:rPr lang="en-US" b="1" dirty="0" smtClean="0"/>
                        <a:t> (S/IVA)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Microcontrolador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Farnell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13,61 €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</a:t>
                      </a:r>
                      <a:r>
                        <a:rPr lang="en-US" dirty="0" err="1" smtClean="0"/>
                        <a:t>ódulo</a:t>
                      </a:r>
                      <a:r>
                        <a:rPr lang="en-US" dirty="0" smtClean="0"/>
                        <a:t> BT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Farnell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5,25 €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</a:t>
                      </a:r>
                      <a:r>
                        <a:rPr lang="en-US" dirty="0" err="1" smtClean="0"/>
                        <a:t>ódulo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microSD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Sparkfun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10,97 €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</a:t>
                      </a:r>
                      <a:r>
                        <a:rPr lang="en-US" dirty="0" err="1" smtClean="0"/>
                        <a:t>ódulo</a:t>
                      </a:r>
                      <a:r>
                        <a:rPr lang="en-US" dirty="0" smtClean="0"/>
                        <a:t> RTC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Sparkfun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10,97 €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</a:t>
                      </a:r>
                      <a:r>
                        <a:rPr lang="en-US" dirty="0" err="1" smtClean="0"/>
                        <a:t>ódulo</a:t>
                      </a:r>
                      <a:r>
                        <a:rPr lang="en-US" dirty="0" smtClean="0"/>
                        <a:t> RFID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Ebay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4,20 €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Sensor </a:t>
                      </a:r>
                      <a:r>
                        <a:rPr lang="en-US" i="1" dirty="0" smtClean="0"/>
                        <a:t>Hall</a:t>
                      </a:r>
                      <a:endParaRPr lang="en-US" i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Farnell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0,86 €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Sensor </a:t>
                      </a:r>
                      <a:r>
                        <a:rPr lang="en-US" dirty="0" err="1" smtClean="0"/>
                        <a:t>temperatura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Farnell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1,50 €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 smtClean="0"/>
                        <a:t>Total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47,36 €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3476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 err="1" smtClean="0">
                <a:solidFill>
                  <a:srgbClr val="850018"/>
                </a:solidFill>
              </a:rPr>
              <a:t>Conclusões</a:t>
            </a:r>
            <a:endParaRPr lang="en-US" sz="3600" dirty="0">
              <a:solidFill>
                <a:srgbClr val="85001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smtClean="0"/>
              <a:t>Sensor </a:t>
            </a:r>
            <a:r>
              <a:rPr lang="en-US" sz="2200" i="1" dirty="0" smtClean="0"/>
              <a:t>Hall </a:t>
            </a:r>
            <a:r>
              <a:rPr lang="en-US" sz="2200" dirty="0" err="1" smtClean="0"/>
              <a:t>mostrou</a:t>
            </a:r>
            <a:r>
              <a:rPr lang="en-US" sz="2200" dirty="0" smtClean="0"/>
              <a:t> </a:t>
            </a:r>
            <a:r>
              <a:rPr lang="en-US" sz="2200" dirty="0" err="1" smtClean="0"/>
              <a:t>ser</a:t>
            </a:r>
            <a:r>
              <a:rPr lang="en-US" sz="2200" dirty="0" smtClean="0"/>
              <a:t> </a:t>
            </a:r>
            <a:r>
              <a:rPr lang="en-US" sz="2200" dirty="0" err="1" smtClean="0"/>
              <a:t>uma</a:t>
            </a:r>
            <a:r>
              <a:rPr lang="en-US" sz="2200" dirty="0" smtClean="0"/>
              <a:t> boa </a:t>
            </a:r>
            <a:r>
              <a:rPr lang="en-US" sz="2200" dirty="0" err="1" smtClean="0"/>
              <a:t>solução</a:t>
            </a:r>
            <a:r>
              <a:rPr lang="en-US" sz="2200" dirty="0" smtClean="0"/>
              <a:t>;</a:t>
            </a:r>
          </a:p>
          <a:p>
            <a:pPr algn="just">
              <a:lnSpc>
                <a:spcPct val="150000"/>
              </a:lnSpc>
            </a:pPr>
            <a:r>
              <a:rPr lang="en-US" sz="2200" dirty="0" err="1" smtClean="0"/>
              <a:t>Resultados</a:t>
            </a:r>
            <a:r>
              <a:rPr lang="en-US" sz="2200" dirty="0" smtClean="0"/>
              <a:t> </a:t>
            </a:r>
            <a:r>
              <a:rPr lang="en-US" sz="2200" dirty="0" err="1" smtClean="0"/>
              <a:t>bastante</a:t>
            </a:r>
            <a:r>
              <a:rPr lang="en-US" sz="2200" dirty="0" smtClean="0"/>
              <a:t> </a:t>
            </a:r>
            <a:r>
              <a:rPr lang="en-US" sz="2200" dirty="0" err="1" smtClean="0"/>
              <a:t>precisos</a:t>
            </a:r>
            <a:r>
              <a:rPr lang="en-US" sz="2200" dirty="0" smtClean="0"/>
              <a:t> (</a:t>
            </a:r>
            <a:r>
              <a:rPr lang="en-US" sz="2200" dirty="0" err="1" smtClean="0"/>
              <a:t>erro</a:t>
            </a:r>
            <a:r>
              <a:rPr lang="en-US" sz="2200" dirty="0" smtClean="0"/>
              <a:t> &lt; 5 %);</a:t>
            </a:r>
          </a:p>
          <a:p>
            <a:pPr algn="just">
              <a:lnSpc>
                <a:spcPct val="150000"/>
              </a:lnSpc>
            </a:pPr>
            <a:r>
              <a:rPr lang="en-US" sz="2200" dirty="0" err="1" smtClean="0"/>
              <a:t>Microcontrolador</a:t>
            </a:r>
            <a:r>
              <a:rPr lang="en-US" sz="2200" dirty="0" smtClean="0"/>
              <a:t> </a:t>
            </a:r>
            <a:r>
              <a:rPr lang="en-US" sz="2200" dirty="0" err="1" smtClean="0"/>
              <a:t>pode</a:t>
            </a:r>
            <a:r>
              <a:rPr lang="en-US" sz="2200" dirty="0" smtClean="0"/>
              <a:t> </a:t>
            </a:r>
            <a:r>
              <a:rPr lang="en-US" sz="2200" dirty="0" err="1" smtClean="0"/>
              <a:t>ser</a:t>
            </a:r>
            <a:r>
              <a:rPr lang="en-US" sz="2200" dirty="0" smtClean="0"/>
              <a:t> </a:t>
            </a:r>
            <a:r>
              <a:rPr lang="en-US" sz="2200" dirty="0" err="1" smtClean="0"/>
              <a:t>utilizado</a:t>
            </a:r>
            <a:r>
              <a:rPr lang="en-US" sz="2200" dirty="0" smtClean="0"/>
              <a:t> no </a:t>
            </a:r>
            <a:r>
              <a:rPr lang="en-US" sz="2200" dirty="0" err="1" smtClean="0"/>
              <a:t>controlo</a:t>
            </a:r>
            <a:r>
              <a:rPr lang="en-US" sz="2200" dirty="0" smtClean="0"/>
              <a:t> de </a:t>
            </a:r>
            <a:r>
              <a:rPr lang="en-US" sz="2200" dirty="0" err="1" smtClean="0"/>
              <a:t>todos</a:t>
            </a:r>
            <a:r>
              <a:rPr lang="en-US" sz="2200" dirty="0" smtClean="0"/>
              <a:t> </a:t>
            </a:r>
            <a:r>
              <a:rPr lang="en-US" sz="2200" dirty="0" err="1" smtClean="0"/>
              <a:t>os</a:t>
            </a:r>
            <a:r>
              <a:rPr lang="en-US" sz="2200" dirty="0" smtClean="0"/>
              <a:t> </a:t>
            </a:r>
            <a:r>
              <a:rPr lang="en-US" sz="2200" dirty="0" err="1" smtClean="0"/>
              <a:t>componentes</a:t>
            </a:r>
            <a:r>
              <a:rPr lang="en-US" sz="2200" dirty="0" smtClean="0"/>
              <a:t> da </a:t>
            </a:r>
            <a:r>
              <a:rPr lang="en-US" sz="2200" dirty="0" err="1" smtClean="0"/>
              <a:t>máquina</a:t>
            </a:r>
            <a:r>
              <a:rPr lang="en-US" sz="2200" dirty="0" smtClean="0"/>
              <a:t>;</a:t>
            </a:r>
          </a:p>
          <a:p>
            <a:pPr algn="just">
              <a:lnSpc>
                <a:spcPct val="150000"/>
              </a:lnSpc>
            </a:pPr>
            <a:r>
              <a:rPr lang="en-US" sz="2200" dirty="0" err="1" smtClean="0"/>
              <a:t>Relação</a:t>
            </a:r>
            <a:r>
              <a:rPr lang="en-US" sz="2200" dirty="0" smtClean="0"/>
              <a:t> </a:t>
            </a:r>
            <a:r>
              <a:rPr lang="en-US" sz="2200" dirty="0" err="1" smtClean="0"/>
              <a:t>custo</a:t>
            </a:r>
            <a:r>
              <a:rPr lang="en-US" sz="2200" dirty="0" smtClean="0"/>
              <a:t>/</a:t>
            </a:r>
            <a:r>
              <a:rPr lang="en-US" sz="2200" dirty="0" err="1" smtClean="0"/>
              <a:t>benefício</a:t>
            </a:r>
            <a:r>
              <a:rPr lang="en-US" sz="2200" dirty="0" smtClean="0"/>
              <a:t> </a:t>
            </a:r>
            <a:r>
              <a:rPr lang="en-US" sz="2200" dirty="0" err="1" smtClean="0"/>
              <a:t>apelativa</a:t>
            </a:r>
            <a:r>
              <a:rPr lang="en-US" sz="2200" dirty="0"/>
              <a:t>;</a:t>
            </a:r>
            <a:endParaRPr lang="en-US" sz="2200" dirty="0" smtClean="0"/>
          </a:p>
          <a:p>
            <a:pPr algn="just">
              <a:lnSpc>
                <a:spcPct val="150000"/>
              </a:lnSpc>
            </a:pPr>
            <a:r>
              <a:rPr lang="en-US" sz="2200" dirty="0" err="1" smtClean="0"/>
              <a:t>Soluç</a:t>
            </a:r>
            <a:r>
              <a:rPr lang="en-US" sz="2200" dirty="0" err="1" smtClean="0"/>
              <a:t>ão</a:t>
            </a:r>
            <a:r>
              <a:rPr lang="en-US" sz="2200" dirty="0" smtClean="0"/>
              <a:t> final.</a:t>
            </a:r>
            <a:endParaRPr lang="en-US" sz="2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32</a:t>
            </a:fld>
            <a:endParaRPr lang="en-US"/>
          </a:p>
        </p:txBody>
      </p:sp>
      <p:pic>
        <p:nvPicPr>
          <p:cNvPr id="5" name="Picture 4" descr="torneir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9" y="600147"/>
            <a:ext cx="476447" cy="47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1227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err="1" smtClean="0">
                <a:solidFill>
                  <a:srgbClr val="850018"/>
                </a:solidFill>
              </a:rPr>
              <a:t>Trabalho</a:t>
            </a:r>
            <a:r>
              <a:rPr lang="en-US" sz="3600" dirty="0" smtClean="0">
                <a:solidFill>
                  <a:srgbClr val="850018"/>
                </a:solidFill>
              </a:rPr>
              <a:t> </a:t>
            </a:r>
            <a:r>
              <a:rPr lang="en-US" sz="3600" dirty="0" err="1" smtClean="0">
                <a:solidFill>
                  <a:srgbClr val="850018"/>
                </a:solidFill>
              </a:rPr>
              <a:t>Futuro</a:t>
            </a:r>
            <a:endParaRPr lang="en-US" sz="3600" dirty="0">
              <a:solidFill>
                <a:srgbClr val="85001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60000"/>
              </a:lnSpc>
            </a:pPr>
            <a:r>
              <a:rPr lang="en-US" sz="2400" dirty="0" err="1" smtClean="0">
                <a:solidFill>
                  <a:srgbClr val="000000"/>
                </a:solidFill>
              </a:rPr>
              <a:t>Dimensionamento</a:t>
            </a:r>
            <a:r>
              <a:rPr lang="en-US" sz="2400" dirty="0" smtClean="0">
                <a:solidFill>
                  <a:srgbClr val="000000"/>
                </a:solidFill>
              </a:rPr>
              <a:t> de </a:t>
            </a:r>
            <a:r>
              <a:rPr lang="en-US" sz="2400" dirty="0" err="1" smtClean="0">
                <a:solidFill>
                  <a:srgbClr val="000000"/>
                </a:solidFill>
              </a:rPr>
              <a:t>uma</a:t>
            </a:r>
            <a:r>
              <a:rPr lang="en-US" sz="2400" dirty="0" smtClean="0">
                <a:solidFill>
                  <a:srgbClr val="000000"/>
                </a:solidFill>
              </a:rPr>
              <a:t> PCB com </a:t>
            </a:r>
            <a:r>
              <a:rPr lang="en-US" sz="2400" dirty="0" err="1" smtClean="0">
                <a:solidFill>
                  <a:srgbClr val="000000"/>
                </a:solidFill>
              </a:rPr>
              <a:t>todos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os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componentes</a:t>
            </a:r>
            <a:r>
              <a:rPr lang="en-US" sz="2400" dirty="0" smtClean="0">
                <a:solidFill>
                  <a:srgbClr val="000000"/>
                </a:solidFill>
              </a:rPr>
              <a:t> (</a:t>
            </a:r>
            <a:r>
              <a:rPr lang="en-US" sz="2400" dirty="0" err="1" smtClean="0">
                <a:solidFill>
                  <a:srgbClr val="000000"/>
                </a:solidFill>
              </a:rPr>
              <a:t>redução</a:t>
            </a:r>
            <a:r>
              <a:rPr lang="en-US" sz="2400" dirty="0" smtClean="0">
                <a:solidFill>
                  <a:srgbClr val="000000"/>
                </a:solidFill>
              </a:rPr>
              <a:t> do </a:t>
            </a:r>
            <a:r>
              <a:rPr lang="en-US" sz="2400" dirty="0" err="1" smtClean="0">
                <a:solidFill>
                  <a:srgbClr val="000000"/>
                </a:solidFill>
              </a:rPr>
              <a:t>custo</a:t>
            </a:r>
            <a:r>
              <a:rPr lang="en-US" sz="2400" dirty="0" smtClean="0">
                <a:solidFill>
                  <a:srgbClr val="000000"/>
                </a:solidFill>
              </a:rPr>
              <a:t> de </a:t>
            </a:r>
            <a:r>
              <a:rPr lang="en-US" sz="2400" dirty="0" err="1" smtClean="0">
                <a:solidFill>
                  <a:srgbClr val="000000"/>
                </a:solidFill>
              </a:rPr>
              <a:t>produção</a:t>
            </a:r>
            <a:r>
              <a:rPr lang="en-US" sz="2400" dirty="0" smtClean="0">
                <a:solidFill>
                  <a:srgbClr val="000000"/>
                </a:solidFill>
              </a:rPr>
              <a:t>);</a:t>
            </a:r>
            <a:endParaRPr lang="en-US" sz="2400" dirty="0">
              <a:solidFill>
                <a:srgbClr val="000000"/>
              </a:solidFill>
            </a:endParaRPr>
          </a:p>
          <a:p>
            <a:pPr algn="just">
              <a:lnSpc>
                <a:spcPct val="160000"/>
              </a:lnSpc>
            </a:pPr>
            <a:r>
              <a:rPr lang="en-US" sz="2400" dirty="0" err="1" smtClean="0">
                <a:solidFill>
                  <a:srgbClr val="000000"/>
                </a:solidFill>
              </a:rPr>
              <a:t>Aperfeiçoamento</a:t>
            </a:r>
            <a:r>
              <a:rPr lang="en-US" sz="2400" dirty="0" smtClean="0">
                <a:solidFill>
                  <a:srgbClr val="000000"/>
                </a:solidFill>
              </a:rPr>
              <a:t> e </a:t>
            </a:r>
            <a:r>
              <a:rPr lang="en-US" sz="2400" dirty="0" err="1" smtClean="0">
                <a:solidFill>
                  <a:srgbClr val="000000"/>
                </a:solidFill>
              </a:rPr>
              <a:t>correção</a:t>
            </a:r>
            <a:r>
              <a:rPr lang="en-US" sz="2400" dirty="0" smtClean="0">
                <a:solidFill>
                  <a:srgbClr val="000000"/>
                </a:solidFill>
              </a:rPr>
              <a:t> de </a:t>
            </a:r>
            <a:r>
              <a:rPr lang="en-US" sz="2400" i="1" dirty="0" smtClean="0">
                <a:solidFill>
                  <a:srgbClr val="000000"/>
                </a:solidFill>
              </a:rPr>
              <a:t>bugs</a:t>
            </a:r>
            <a:r>
              <a:rPr lang="en-US" sz="2400" dirty="0" smtClean="0">
                <a:solidFill>
                  <a:srgbClr val="000000"/>
                </a:solidFill>
              </a:rPr>
              <a:t>;</a:t>
            </a:r>
            <a:endParaRPr lang="en-US" sz="2400" dirty="0">
              <a:solidFill>
                <a:srgbClr val="000000"/>
              </a:solidFill>
            </a:endParaRPr>
          </a:p>
          <a:p>
            <a:pPr algn="just">
              <a:lnSpc>
                <a:spcPct val="160000"/>
              </a:lnSpc>
            </a:pPr>
            <a:r>
              <a:rPr lang="en-US" sz="2400" dirty="0" err="1" smtClean="0">
                <a:solidFill>
                  <a:srgbClr val="000000"/>
                </a:solidFill>
              </a:rPr>
              <a:t>Criação</a:t>
            </a:r>
            <a:r>
              <a:rPr lang="en-US" sz="2400" dirty="0" smtClean="0">
                <a:solidFill>
                  <a:srgbClr val="000000"/>
                </a:solidFill>
              </a:rPr>
              <a:t> de </a:t>
            </a:r>
            <a:r>
              <a:rPr lang="en-US" sz="2400" dirty="0" err="1" smtClean="0">
                <a:solidFill>
                  <a:srgbClr val="000000"/>
                </a:solidFill>
              </a:rPr>
              <a:t>uma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plataforma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i="1" dirty="0">
                <a:solidFill>
                  <a:srgbClr val="000000"/>
                </a:solidFill>
              </a:rPr>
              <a:t>web </a:t>
            </a:r>
            <a:r>
              <a:rPr lang="en-US" sz="2400" dirty="0" err="1">
                <a:solidFill>
                  <a:srgbClr val="000000"/>
                </a:solidFill>
              </a:rPr>
              <a:t>para</a:t>
            </a:r>
            <a:r>
              <a:rPr lang="en-US" sz="2400" dirty="0">
                <a:solidFill>
                  <a:srgbClr val="000000"/>
                </a:solidFill>
              </a:rPr>
              <a:t> a </a:t>
            </a:r>
            <a:r>
              <a:rPr lang="en-US" sz="2400" dirty="0" err="1">
                <a:solidFill>
                  <a:srgbClr val="000000"/>
                </a:solidFill>
              </a:rPr>
              <a:t>gestão</a:t>
            </a:r>
            <a:r>
              <a:rPr lang="en-US" sz="2400" dirty="0">
                <a:solidFill>
                  <a:srgbClr val="000000"/>
                </a:solidFill>
              </a:rPr>
              <a:t> dos dados </a:t>
            </a:r>
            <a:r>
              <a:rPr lang="en-US" sz="2400" dirty="0" err="1">
                <a:solidFill>
                  <a:srgbClr val="000000"/>
                </a:solidFill>
              </a:rPr>
              <a:t>obtidos</a:t>
            </a:r>
            <a:r>
              <a:rPr lang="en-US" sz="2400" dirty="0">
                <a:solidFill>
                  <a:srgbClr val="000000"/>
                </a:solidFill>
              </a:rPr>
              <a:t>; </a:t>
            </a:r>
          </a:p>
          <a:p>
            <a:pPr algn="just">
              <a:lnSpc>
                <a:spcPct val="160000"/>
              </a:lnSpc>
            </a:pPr>
            <a:r>
              <a:rPr lang="en-US" sz="2400" dirty="0" err="1" smtClean="0">
                <a:solidFill>
                  <a:srgbClr val="000000"/>
                </a:solidFill>
              </a:rPr>
              <a:t>Adoção</a:t>
            </a:r>
            <a:r>
              <a:rPr lang="en-US" sz="2400" dirty="0" smtClean="0">
                <a:solidFill>
                  <a:srgbClr val="000000"/>
                </a:solidFill>
              </a:rPr>
              <a:t> de </a:t>
            </a:r>
            <a:r>
              <a:rPr lang="en-US" sz="2400" dirty="0">
                <a:solidFill>
                  <a:srgbClr val="000000"/>
                </a:solidFill>
              </a:rPr>
              <a:t>um </a:t>
            </a:r>
            <a:r>
              <a:rPr lang="en-US" sz="2400" dirty="0" err="1">
                <a:solidFill>
                  <a:srgbClr val="000000"/>
                </a:solidFill>
              </a:rPr>
              <a:t>sistema</a:t>
            </a:r>
            <a:r>
              <a:rPr lang="en-US" sz="2400" dirty="0">
                <a:solidFill>
                  <a:srgbClr val="000000"/>
                </a:solidFill>
              </a:rPr>
              <a:t> de </a:t>
            </a:r>
            <a:r>
              <a:rPr lang="en-US" sz="2400" dirty="0" err="1">
                <a:solidFill>
                  <a:srgbClr val="000000"/>
                </a:solidFill>
              </a:rPr>
              <a:t>instalação</a:t>
            </a:r>
            <a:r>
              <a:rPr lang="en-US" sz="2400" dirty="0">
                <a:solidFill>
                  <a:srgbClr val="000000"/>
                </a:solidFill>
              </a:rPr>
              <a:t> do sensor </a:t>
            </a:r>
            <a:r>
              <a:rPr lang="en-US" sz="2400" dirty="0" err="1">
                <a:solidFill>
                  <a:srgbClr val="000000"/>
                </a:solidFill>
              </a:rPr>
              <a:t>mais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intuitivo</a:t>
            </a:r>
            <a:r>
              <a:rPr lang="en-US" sz="2400" dirty="0">
                <a:solidFill>
                  <a:srgbClr val="000000"/>
                </a:solidFill>
              </a:rPr>
              <a:t>. </a:t>
            </a:r>
          </a:p>
          <a:p>
            <a:pPr algn="just">
              <a:lnSpc>
                <a:spcPct val="160000"/>
              </a:lnSpc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33</a:t>
            </a:fld>
            <a:endParaRPr lang="en-US"/>
          </a:p>
        </p:txBody>
      </p:sp>
      <p:pic>
        <p:nvPicPr>
          <p:cNvPr id="5" name="Picture 4" descr="torneir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9" y="600147"/>
            <a:ext cx="476447" cy="47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199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6656" y="818451"/>
            <a:ext cx="7050143" cy="2342444"/>
          </a:xfrm>
        </p:spPr>
        <p:txBody>
          <a:bodyPr>
            <a:noAutofit/>
          </a:bodyPr>
          <a:lstStyle/>
          <a:p>
            <a:pPr algn="just"/>
            <a:r>
              <a:rPr lang="en-US" sz="2000" dirty="0" smtClean="0"/>
              <a:t>	</a:t>
            </a:r>
            <a:r>
              <a:rPr lang="en-US" sz="2000" dirty="0" err="1"/>
              <a:t>A</a:t>
            </a:r>
            <a:r>
              <a:rPr lang="en-US" sz="2000" dirty="0" err="1" smtClean="0"/>
              <a:t>gradecimento</a:t>
            </a:r>
            <a:r>
              <a:rPr lang="en-US" sz="2000" dirty="0" smtClean="0"/>
              <a:t> </a:t>
            </a:r>
            <a:r>
              <a:rPr lang="en-US" sz="2000" dirty="0"/>
              <a:t>especial à </a:t>
            </a:r>
            <a:r>
              <a:rPr lang="en-US" sz="2000" dirty="0" err="1"/>
              <a:t>Universidade</a:t>
            </a:r>
            <a:r>
              <a:rPr lang="en-US" sz="2000" dirty="0"/>
              <a:t> do Porto </a:t>
            </a:r>
            <a:r>
              <a:rPr lang="en-US" sz="2000" dirty="0" err="1"/>
              <a:t>pelo</a:t>
            </a:r>
            <a:r>
              <a:rPr lang="en-US" sz="2000" dirty="0"/>
              <a:t> </a:t>
            </a:r>
            <a:r>
              <a:rPr lang="en-US" sz="2000" dirty="0" err="1"/>
              <a:t>Projeto</a:t>
            </a:r>
            <a:r>
              <a:rPr lang="en-US" sz="2000" dirty="0"/>
              <a:t> </a:t>
            </a:r>
            <a:r>
              <a:rPr lang="en-US" sz="2000" dirty="0" err="1"/>
              <a:t>Pluridisciplinar</a:t>
            </a:r>
            <a:r>
              <a:rPr lang="en-US" sz="2000" dirty="0"/>
              <a:t> 2010, “</a:t>
            </a:r>
            <a:r>
              <a:rPr lang="en-US" sz="2000" dirty="0" err="1"/>
              <a:t>Avaliação</a:t>
            </a:r>
            <a:r>
              <a:rPr lang="en-US" sz="2000" dirty="0"/>
              <a:t> e </a:t>
            </a:r>
            <a:r>
              <a:rPr lang="en-US" sz="2000" dirty="0" err="1"/>
              <a:t>Optimização</a:t>
            </a:r>
            <a:r>
              <a:rPr lang="en-US" sz="2000" dirty="0"/>
              <a:t> da </a:t>
            </a:r>
            <a:r>
              <a:rPr lang="en-US" sz="2000" dirty="0" err="1"/>
              <a:t>Eficiência</a:t>
            </a:r>
            <a:r>
              <a:rPr lang="en-US" sz="2000" dirty="0"/>
              <a:t> </a:t>
            </a:r>
            <a:r>
              <a:rPr lang="en-US" sz="2000" dirty="0" err="1"/>
              <a:t>Energética</a:t>
            </a:r>
            <a:r>
              <a:rPr lang="en-US" sz="2000" dirty="0"/>
              <a:t> de </a:t>
            </a:r>
            <a:r>
              <a:rPr lang="en-US" sz="2000" dirty="0" err="1"/>
              <a:t>uma</a:t>
            </a:r>
            <a:r>
              <a:rPr lang="en-US" sz="2000" dirty="0"/>
              <a:t> </a:t>
            </a:r>
            <a:r>
              <a:rPr lang="en-US" sz="2000" dirty="0" err="1"/>
              <a:t>Maquina</a:t>
            </a:r>
            <a:r>
              <a:rPr lang="en-US" sz="2000" dirty="0"/>
              <a:t> de </a:t>
            </a:r>
            <a:r>
              <a:rPr lang="en-US" sz="2000" dirty="0" err="1"/>
              <a:t>Tiragem</a:t>
            </a:r>
            <a:r>
              <a:rPr lang="en-US" sz="2000" dirty="0"/>
              <a:t> de </a:t>
            </a:r>
            <a:r>
              <a:rPr lang="en-US" sz="2000" dirty="0" err="1"/>
              <a:t>Cerveja</a:t>
            </a:r>
            <a:r>
              <a:rPr lang="en-US" sz="2000" dirty="0"/>
              <a:t>”, </a:t>
            </a:r>
            <a:r>
              <a:rPr lang="en-US" sz="2000" dirty="0" err="1"/>
              <a:t>financiado</a:t>
            </a:r>
            <a:r>
              <a:rPr lang="en-US" sz="2000" dirty="0"/>
              <a:t> </a:t>
            </a:r>
            <a:r>
              <a:rPr lang="en-US" sz="2000" dirty="0" err="1"/>
              <a:t>pela</a:t>
            </a:r>
            <a:r>
              <a:rPr lang="en-US" sz="2000" dirty="0"/>
              <a:t> UNICER e Santander </a:t>
            </a:r>
            <a:r>
              <a:rPr lang="en-US" sz="2000" dirty="0" err="1"/>
              <a:t>Totta</a:t>
            </a:r>
            <a:r>
              <a:rPr lang="en-US" sz="2000" dirty="0" smtClean="0"/>
              <a:t>.</a:t>
            </a:r>
            <a:br>
              <a:rPr lang="en-US" sz="2000" dirty="0" smtClean="0"/>
            </a:br>
            <a:r>
              <a:rPr lang="en-US" sz="2000" dirty="0"/>
              <a:t>	</a:t>
            </a:r>
            <a:r>
              <a:rPr lang="en-US" sz="2000" dirty="0" smtClean="0"/>
              <a:t>Um </a:t>
            </a:r>
            <a:r>
              <a:rPr lang="en-US" sz="2000" dirty="0" err="1" smtClean="0"/>
              <a:t>também</a:t>
            </a:r>
            <a:r>
              <a:rPr lang="en-US" sz="2000" dirty="0" smtClean="0"/>
              <a:t> </a:t>
            </a:r>
            <a:r>
              <a:rPr lang="en-US" sz="2000" dirty="0" err="1" smtClean="0"/>
              <a:t>muito</a:t>
            </a:r>
            <a:r>
              <a:rPr lang="en-US" sz="2000" dirty="0" smtClean="0"/>
              <a:t> obrigado </a:t>
            </a:r>
            <a:r>
              <a:rPr lang="en-US" sz="2000" dirty="0" err="1" smtClean="0"/>
              <a:t>ao</a:t>
            </a:r>
            <a:r>
              <a:rPr lang="en-US" sz="2000" dirty="0" smtClean="0"/>
              <a:t> Dr. Jorge </a:t>
            </a:r>
            <a:r>
              <a:rPr lang="en-US" sz="2000" dirty="0" err="1" smtClean="0"/>
              <a:t>Pires</a:t>
            </a:r>
            <a:r>
              <a:rPr lang="en-US" sz="2000" dirty="0" smtClean="0"/>
              <a:t> e </a:t>
            </a:r>
            <a:r>
              <a:rPr lang="en-US" sz="2000" dirty="0" err="1" smtClean="0"/>
              <a:t>à</a:t>
            </a:r>
            <a:r>
              <a:rPr lang="en-US" sz="2000" dirty="0" smtClean="0"/>
              <a:t> </a:t>
            </a:r>
            <a:r>
              <a:rPr lang="en-US" sz="2000" dirty="0" err="1" smtClean="0"/>
              <a:t>Dra</a:t>
            </a:r>
            <a:r>
              <a:rPr lang="en-US" sz="2000" dirty="0" smtClean="0"/>
              <a:t>. Cristina Silva, </a:t>
            </a:r>
            <a:r>
              <a:rPr lang="en-US" sz="2000" dirty="0" err="1"/>
              <a:t>pelo</a:t>
            </a:r>
            <a:r>
              <a:rPr lang="en-US" sz="2000" dirty="0"/>
              <a:t> </a:t>
            </a:r>
            <a:r>
              <a:rPr lang="en-US" sz="2000" dirty="0" err="1"/>
              <a:t>apoio</a:t>
            </a:r>
            <a:r>
              <a:rPr lang="en-US" sz="2000" dirty="0"/>
              <a:t> e tempo </a:t>
            </a:r>
            <a:r>
              <a:rPr lang="en-US" sz="2000" dirty="0" err="1"/>
              <a:t>que</a:t>
            </a:r>
            <a:r>
              <a:rPr lang="en-US" sz="2000" dirty="0"/>
              <a:t> me </a:t>
            </a:r>
            <a:r>
              <a:rPr lang="en-US" sz="2000" dirty="0" err="1" smtClean="0"/>
              <a:t>dedicaram</a:t>
            </a:r>
            <a:r>
              <a:rPr lang="en-US" sz="2000" dirty="0"/>
              <a:t>.</a:t>
            </a:r>
            <a:endParaRPr lang="en-US" sz="2000" b="1" dirty="0">
              <a:solidFill>
                <a:srgbClr val="850018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Trebuchet MS"/>
              <a:cs typeface="Trebuchet M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09853" y="5477691"/>
            <a:ext cx="26433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11 de </a:t>
            </a:r>
            <a:r>
              <a:rPr lang="en-US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fevereiro</a:t>
            </a:r>
            <a:r>
              <a:rPr lang="en-US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de 2014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6655" y="4130211"/>
            <a:ext cx="7050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Obrigado </a:t>
            </a:r>
            <a:r>
              <a:rPr lang="en-US" sz="3600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pela</a:t>
            </a:r>
            <a:r>
              <a:rPr lang="en-US" sz="36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600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atenção</a:t>
            </a:r>
            <a:r>
              <a:rPr lang="en-US" sz="36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!</a:t>
            </a:r>
            <a:endParaRPr lang="en-US" sz="36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7491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err="1" smtClean="0">
                <a:solidFill>
                  <a:srgbClr val="850018"/>
                </a:solidFill>
              </a:rPr>
              <a:t>Objetivos</a:t>
            </a:r>
            <a:endParaRPr lang="en-US" sz="3600" dirty="0">
              <a:solidFill>
                <a:srgbClr val="85001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 smtClean="0">
                <a:solidFill>
                  <a:srgbClr val="000000"/>
                </a:solidFill>
              </a:rPr>
              <a:t>Estudar</a:t>
            </a:r>
            <a:r>
              <a:rPr lang="en-US" sz="2200" dirty="0" smtClean="0">
                <a:solidFill>
                  <a:srgbClr val="000000"/>
                </a:solidFill>
              </a:rPr>
              <a:t> e </a:t>
            </a:r>
            <a:r>
              <a:rPr lang="en-US" sz="2200" dirty="0" err="1" smtClean="0">
                <a:solidFill>
                  <a:srgbClr val="000000"/>
                </a:solidFill>
              </a:rPr>
              <a:t>implementar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uma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solução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para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contabilizar</a:t>
            </a:r>
            <a:r>
              <a:rPr lang="en-US" sz="2200" dirty="0" smtClean="0">
                <a:solidFill>
                  <a:srgbClr val="000000"/>
                </a:solidFill>
              </a:rPr>
              <a:t> o volume de </a:t>
            </a:r>
            <a:r>
              <a:rPr lang="en-US" sz="2200" dirty="0" err="1" smtClean="0">
                <a:solidFill>
                  <a:srgbClr val="000000"/>
                </a:solidFill>
              </a:rPr>
              <a:t>cerveja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que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atravessa</a:t>
            </a:r>
            <a:r>
              <a:rPr lang="en-US" sz="2200" dirty="0" smtClean="0">
                <a:solidFill>
                  <a:srgbClr val="000000"/>
                </a:solidFill>
              </a:rPr>
              <a:t> a </a:t>
            </a:r>
            <a:r>
              <a:rPr lang="en-US" sz="2200" dirty="0" err="1" smtClean="0">
                <a:solidFill>
                  <a:srgbClr val="000000"/>
                </a:solidFill>
              </a:rPr>
              <a:t>torneira</a:t>
            </a:r>
            <a:r>
              <a:rPr lang="en-US" sz="2200" dirty="0" smtClean="0">
                <a:solidFill>
                  <a:srgbClr val="000000"/>
                </a:solidFill>
              </a:rPr>
              <a:t> de </a:t>
            </a:r>
            <a:r>
              <a:rPr lang="en-US" sz="2200" dirty="0" err="1" smtClean="0">
                <a:solidFill>
                  <a:srgbClr val="000000"/>
                </a:solidFill>
              </a:rPr>
              <a:t>extração</a:t>
            </a:r>
            <a:r>
              <a:rPr lang="en-US" sz="2200" dirty="0" smtClean="0">
                <a:solidFill>
                  <a:srgbClr val="000000"/>
                </a:solidFill>
              </a:rPr>
              <a:t>:</a:t>
            </a:r>
          </a:p>
          <a:p>
            <a:pPr algn="just">
              <a:lnSpc>
                <a:spcPct val="150000"/>
              </a:lnSpc>
            </a:pPr>
            <a:endParaRPr lang="en-US" sz="1000" dirty="0" smtClean="0">
              <a:solidFill>
                <a:srgbClr val="000000"/>
              </a:solidFill>
            </a:endParaRPr>
          </a:p>
          <a:p>
            <a:pPr lvl="1" algn="just">
              <a:lnSpc>
                <a:spcPct val="150000"/>
              </a:lnSpc>
            </a:pPr>
            <a:r>
              <a:rPr lang="en-US" sz="2000" dirty="0" err="1" smtClean="0">
                <a:solidFill>
                  <a:srgbClr val="000000"/>
                </a:solidFill>
              </a:rPr>
              <a:t>Analisar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soluções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similares</a:t>
            </a:r>
            <a:r>
              <a:rPr lang="en-US" sz="2000" dirty="0" smtClean="0">
                <a:solidFill>
                  <a:srgbClr val="000000"/>
                </a:solidFill>
              </a:rPr>
              <a:t>;</a:t>
            </a:r>
          </a:p>
          <a:p>
            <a:pPr lvl="1" algn="just">
              <a:lnSpc>
                <a:spcPct val="150000"/>
              </a:lnSpc>
            </a:pPr>
            <a:r>
              <a:rPr lang="en-US" sz="2000" dirty="0" err="1" smtClean="0">
                <a:solidFill>
                  <a:srgbClr val="000000"/>
                </a:solidFill>
              </a:rPr>
              <a:t>Desenvolver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uma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solução</a:t>
            </a:r>
            <a:r>
              <a:rPr lang="en-US" sz="2000" dirty="0" smtClean="0">
                <a:solidFill>
                  <a:srgbClr val="000000"/>
                </a:solidFill>
              </a:rPr>
              <a:t> de </a:t>
            </a:r>
            <a:r>
              <a:rPr lang="en-US" sz="2000" dirty="0" err="1" smtClean="0">
                <a:solidFill>
                  <a:srgbClr val="000000"/>
                </a:solidFill>
              </a:rPr>
              <a:t>baixo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custo</a:t>
            </a:r>
            <a:r>
              <a:rPr lang="en-US" sz="2000" dirty="0" smtClean="0">
                <a:solidFill>
                  <a:srgbClr val="000000"/>
                </a:solidFill>
              </a:rPr>
              <a:t>;</a:t>
            </a:r>
          </a:p>
          <a:p>
            <a:pPr lvl="1" algn="just">
              <a:lnSpc>
                <a:spcPct val="150000"/>
              </a:lnSpc>
            </a:pPr>
            <a:r>
              <a:rPr lang="en-US" sz="2000" dirty="0" err="1" smtClean="0">
                <a:solidFill>
                  <a:srgbClr val="000000"/>
                </a:solidFill>
              </a:rPr>
              <a:t>Desenvolver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uma</a:t>
            </a:r>
            <a:r>
              <a:rPr lang="en-US" sz="2000" dirty="0" smtClean="0">
                <a:solidFill>
                  <a:srgbClr val="000000"/>
                </a:solidFill>
              </a:rPr>
              <a:t> APP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para</a:t>
            </a:r>
            <a:r>
              <a:rPr lang="en-US" sz="2000" i="1" dirty="0" smtClean="0">
                <a:solidFill>
                  <a:srgbClr val="000000"/>
                </a:solidFill>
              </a:rPr>
              <a:t> Android;</a:t>
            </a:r>
          </a:p>
          <a:p>
            <a:pPr lvl="1" algn="just">
              <a:lnSpc>
                <a:spcPct val="150000"/>
              </a:lnSpc>
            </a:pPr>
            <a:r>
              <a:rPr lang="en-US" sz="2000" dirty="0" err="1" smtClean="0">
                <a:solidFill>
                  <a:srgbClr val="000000"/>
                </a:solidFill>
              </a:rPr>
              <a:t>Testar</a:t>
            </a:r>
            <a:r>
              <a:rPr lang="en-US" sz="2000" dirty="0" smtClean="0">
                <a:solidFill>
                  <a:srgbClr val="000000"/>
                </a:solidFill>
              </a:rPr>
              <a:t> a </a:t>
            </a:r>
            <a:r>
              <a:rPr lang="en-US" sz="2000" dirty="0" err="1" smtClean="0">
                <a:solidFill>
                  <a:srgbClr val="000000"/>
                </a:solidFill>
              </a:rPr>
              <a:t>solução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laboratório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4" descr="torneir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9" y="600147"/>
            <a:ext cx="476447" cy="47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963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4000" dirty="0" smtClean="0">
                <a:solidFill>
                  <a:srgbClr val="800000"/>
                </a:solidFill>
              </a:rPr>
              <a:t>Estado da Arte</a:t>
            </a:r>
            <a:r>
              <a:rPr lang="en-US" sz="3600" dirty="0" smtClean="0">
                <a:solidFill>
                  <a:srgbClr val="800000"/>
                </a:solidFill>
              </a:rPr>
              <a:t/>
            </a:r>
            <a:br>
              <a:rPr lang="en-US" sz="3600" dirty="0" smtClean="0">
                <a:solidFill>
                  <a:srgbClr val="800000"/>
                </a:solidFill>
              </a:rPr>
            </a:br>
            <a:r>
              <a:rPr lang="en-US" sz="2700" dirty="0" err="1">
                <a:solidFill>
                  <a:srgbClr val="850018"/>
                </a:solidFill>
              </a:rPr>
              <a:t>Equipamento</a:t>
            </a:r>
            <a:r>
              <a:rPr lang="en-US" sz="2700" dirty="0">
                <a:solidFill>
                  <a:srgbClr val="850018"/>
                </a:solidFill>
              </a:rPr>
              <a:t> de </a:t>
            </a:r>
            <a:r>
              <a:rPr lang="en-US" sz="2700" dirty="0" err="1">
                <a:solidFill>
                  <a:srgbClr val="850018"/>
                </a:solidFill>
              </a:rPr>
              <a:t>Extração</a:t>
            </a:r>
            <a:r>
              <a:rPr lang="en-US" sz="2700" dirty="0">
                <a:solidFill>
                  <a:srgbClr val="850018"/>
                </a:solidFill>
              </a:rPr>
              <a:t> de </a:t>
            </a:r>
            <a:r>
              <a:rPr lang="en-US" sz="2700" dirty="0" err="1">
                <a:solidFill>
                  <a:srgbClr val="850018"/>
                </a:solidFill>
              </a:rPr>
              <a:t>Bebidas</a:t>
            </a:r>
            <a:r>
              <a:rPr lang="en-US" sz="2700" dirty="0">
                <a:solidFill>
                  <a:srgbClr val="850018"/>
                </a:solidFill>
              </a:rPr>
              <a:t> </a:t>
            </a:r>
            <a:r>
              <a:rPr lang="en-US" sz="2700" dirty="0" err="1">
                <a:solidFill>
                  <a:srgbClr val="850018"/>
                </a:solidFill>
              </a:rPr>
              <a:t>à</a:t>
            </a:r>
            <a:r>
              <a:rPr lang="en-US" sz="2700" dirty="0">
                <a:solidFill>
                  <a:srgbClr val="850018"/>
                </a:solidFill>
              </a:rPr>
              <a:t> </a:t>
            </a:r>
            <a:r>
              <a:rPr lang="en-US" sz="2700" dirty="0" err="1">
                <a:solidFill>
                  <a:srgbClr val="850018"/>
                </a:solidFill>
              </a:rPr>
              <a:t>Pressão</a:t>
            </a:r>
            <a:endParaRPr lang="en-US" sz="2700" dirty="0">
              <a:solidFill>
                <a:srgbClr val="850018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 descr="torneir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9" y="600147"/>
            <a:ext cx="476447" cy="476447"/>
          </a:xfrm>
          <a:prstGeom prst="rect">
            <a:avLst/>
          </a:prstGeom>
        </p:spPr>
      </p:pic>
      <p:pic>
        <p:nvPicPr>
          <p:cNvPr id="9" name="Picture 8" descr="unnamed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357" y="1417638"/>
            <a:ext cx="7294220" cy="383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873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4000" dirty="0" smtClean="0">
                <a:solidFill>
                  <a:srgbClr val="800000"/>
                </a:solidFill>
              </a:rPr>
              <a:t>Estado da Arte</a:t>
            </a:r>
            <a:r>
              <a:rPr lang="en-US" sz="3600" dirty="0" smtClean="0">
                <a:solidFill>
                  <a:srgbClr val="800000"/>
                </a:solidFill>
              </a:rPr>
              <a:t/>
            </a:r>
            <a:br>
              <a:rPr lang="en-US" sz="3600" dirty="0" smtClean="0">
                <a:solidFill>
                  <a:srgbClr val="800000"/>
                </a:solidFill>
              </a:rPr>
            </a:br>
            <a:r>
              <a:rPr lang="en-US" sz="2700" dirty="0" err="1">
                <a:solidFill>
                  <a:srgbClr val="850018"/>
                </a:solidFill>
              </a:rPr>
              <a:t>Equipamento</a:t>
            </a:r>
            <a:r>
              <a:rPr lang="en-US" sz="2700" dirty="0">
                <a:solidFill>
                  <a:srgbClr val="850018"/>
                </a:solidFill>
              </a:rPr>
              <a:t> de </a:t>
            </a:r>
            <a:r>
              <a:rPr lang="en-US" sz="2700" dirty="0" err="1">
                <a:solidFill>
                  <a:srgbClr val="850018"/>
                </a:solidFill>
              </a:rPr>
              <a:t>Extração</a:t>
            </a:r>
            <a:r>
              <a:rPr lang="en-US" sz="2700" dirty="0">
                <a:solidFill>
                  <a:srgbClr val="850018"/>
                </a:solidFill>
              </a:rPr>
              <a:t> de </a:t>
            </a:r>
            <a:r>
              <a:rPr lang="en-US" sz="2700" dirty="0" err="1">
                <a:solidFill>
                  <a:srgbClr val="850018"/>
                </a:solidFill>
              </a:rPr>
              <a:t>Bebidas</a:t>
            </a:r>
            <a:r>
              <a:rPr lang="en-US" sz="2700" dirty="0">
                <a:solidFill>
                  <a:srgbClr val="850018"/>
                </a:solidFill>
              </a:rPr>
              <a:t> </a:t>
            </a:r>
            <a:r>
              <a:rPr lang="en-US" sz="2700" dirty="0" err="1">
                <a:solidFill>
                  <a:srgbClr val="850018"/>
                </a:solidFill>
              </a:rPr>
              <a:t>à</a:t>
            </a:r>
            <a:r>
              <a:rPr lang="en-US" sz="2700" dirty="0">
                <a:solidFill>
                  <a:srgbClr val="850018"/>
                </a:solidFill>
              </a:rPr>
              <a:t> </a:t>
            </a:r>
            <a:r>
              <a:rPr lang="en-US" sz="2700" dirty="0" err="1">
                <a:solidFill>
                  <a:srgbClr val="850018"/>
                </a:solidFill>
              </a:rPr>
              <a:t>Pressão</a:t>
            </a:r>
            <a:endParaRPr lang="en-US" sz="2700" dirty="0">
              <a:solidFill>
                <a:srgbClr val="85001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200" dirty="0" smtClean="0"/>
          </a:p>
          <a:p>
            <a:pPr>
              <a:lnSpc>
                <a:spcPct val="150000"/>
              </a:lnSpc>
            </a:pPr>
            <a:r>
              <a:rPr lang="en-US" sz="1800" dirty="0"/>
              <a:t> </a:t>
            </a:r>
            <a:r>
              <a:rPr lang="en-US" sz="1800" dirty="0" err="1" smtClean="0"/>
              <a:t>Botija</a:t>
            </a:r>
            <a:r>
              <a:rPr lang="en-US" sz="1800" dirty="0" smtClean="0"/>
              <a:t> de </a:t>
            </a:r>
            <a:r>
              <a:rPr lang="en-US" sz="1800" i="1" dirty="0" smtClean="0"/>
              <a:t>CO</a:t>
            </a:r>
            <a:r>
              <a:rPr lang="en-US" sz="1800" baseline="-25000" dirty="0" smtClean="0"/>
              <a:t>2</a:t>
            </a:r>
            <a:r>
              <a:rPr lang="en-US" sz="1800" dirty="0" smtClean="0"/>
              <a:t>;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 </a:t>
            </a:r>
            <a:r>
              <a:rPr lang="en-US" sz="1800" dirty="0" err="1" smtClean="0"/>
              <a:t>Regulador</a:t>
            </a:r>
            <a:r>
              <a:rPr lang="en-US" sz="1800" dirty="0" smtClean="0"/>
              <a:t> de CO</a:t>
            </a:r>
            <a:r>
              <a:rPr lang="en-US" sz="1800" baseline="-25000" dirty="0" smtClean="0"/>
              <a:t>2</a:t>
            </a:r>
            <a:r>
              <a:rPr lang="en-US" sz="1800" dirty="0" smtClean="0"/>
              <a:t>;</a:t>
            </a:r>
          </a:p>
          <a:p>
            <a:pPr>
              <a:lnSpc>
                <a:spcPct val="150000"/>
              </a:lnSpc>
            </a:pPr>
            <a:r>
              <a:rPr lang="en-US" sz="1800" dirty="0" smtClean="0"/>
              <a:t> </a:t>
            </a:r>
            <a:r>
              <a:rPr lang="en-US" sz="1800" dirty="0" err="1" smtClean="0"/>
              <a:t>Barril</a:t>
            </a:r>
            <a:r>
              <a:rPr lang="en-US" sz="1800" dirty="0" smtClean="0"/>
              <a:t>;</a:t>
            </a:r>
          </a:p>
          <a:p>
            <a:pPr>
              <a:lnSpc>
                <a:spcPct val="150000"/>
              </a:lnSpc>
            </a:pPr>
            <a:r>
              <a:rPr lang="en-US" sz="1800" dirty="0" smtClean="0"/>
              <a:t> </a:t>
            </a:r>
            <a:r>
              <a:rPr lang="en-US" sz="1800" dirty="0" err="1" smtClean="0"/>
              <a:t>Tubagens</a:t>
            </a:r>
            <a:r>
              <a:rPr lang="en-US" sz="1800" dirty="0" smtClean="0"/>
              <a:t>;</a:t>
            </a:r>
          </a:p>
          <a:p>
            <a:pPr>
              <a:lnSpc>
                <a:spcPct val="150000"/>
              </a:lnSpc>
            </a:pPr>
            <a:r>
              <a:rPr lang="en-US" sz="1800" dirty="0" smtClean="0"/>
              <a:t> </a:t>
            </a:r>
            <a:r>
              <a:rPr lang="en-US" sz="1800" dirty="0" err="1" smtClean="0"/>
              <a:t>Máquina</a:t>
            </a:r>
            <a:r>
              <a:rPr lang="en-US" sz="1800" dirty="0" smtClean="0"/>
              <a:t> de </a:t>
            </a:r>
            <a:r>
              <a:rPr lang="en-US" sz="1800" dirty="0" err="1" smtClean="0"/>
              <a:t>Refrigeração</a:t>
            </a:r>
            <a:r>
              <a:rPr lang="en-US" sz="1800" dirty="0" smtClean="0"/>
              <a:t>;</a:t>
            </a:r>
          </a:p>
          <a:p>
            <a:pPr>
              <a:lnSpc>
                <a:spcPct val="150000"/>
              </a:lnSpc>
            </a:pPr>
            <a:r>
              <a:rPr lang="en-US" sz="1800" dirty="0" smtClean="0"/>
              <a:t> </a:t>
            </a:r>
            <a:r>
              <a:rPr lang="en-US" sz="1800" dirty="0" err="1" smtClean="0"/>
              <a:t>Torneira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4" descr="torneir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9" y="600147"/>
            <a:ext cx="476447" cy="476447"/>
          </a:xfrm>
          <a:prstGeom prst="rect">
            <a:avLst/>
          </a:prstGeom>
        </p:spPr>
      </p:pic>
      <p:pic>
        <p:nvPicPr>
          <p:cNvPr id="8" name="Picture 7" descr="2014-02-10 14.33.4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295" y="1953683"/>
            <a:ext cx="2270654" cy="3027539"/>
          </a:xfrm>
          <a:prstGeom prst="rect">
            <a:avLst/>
          </a:prstGeom>
        </p:spPr>
      </p:pic>
      <p:pic>
        <p:nvPicPr>
          <p:cNvPr id="9" name="Picture 8" descr="2014-02-10 14.34.2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295" y="1953683"/>
            <a:ext cx="2302845" cy="3070460"/>
          </a:xfrm>
          <a:prstGeom prst="rect">
            <a:avLst/>
          </a:prstGeom>
        </p:spPr>
      </p:pic>
      <p:pic>
        <p:nvPicPr>
          <p:cNvPr id="10" name="Picture 9" descr="2014-02-10 14.35.27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295" y="1953683"/>
            <a:ext cx="2302845" cy="3070460"/>
          </a:xfrm>
          <a:prstGeom prst="rect">
            <a:avLst/>
          </a:prstGeom>
        </p:spPr>
      </p:pic>
      <p:pic>
        <p:nvPicPr>
          <p:cNvPr id="11" name="Picture 10" descr="2014-02-10 14.35.12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104" y="1910762"/>
            <a:ext cx="2302845" cy="3070460"/>
          </a:xfrm>
          <a:prstGeom prst="rect">
            <a:avLst/>
          </a:prstGeom>
        </p:spPr>
      </p:pic>
      <p:pic>
        <p:nvPicPr>
          <p:cNvPr id="12" name="Picture 11" descr="2014-02-10 17.55.48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214" y="1820334"/>
            <a:ext cx="2302845" cy="3358444"/>
          </a:xfrm>
          <a:prstGeom prst="rect">
            <a:avLst/>
          </a:prstGeom>
        </p:spPr>
      </p:pic>
      <p:pic>
        <p:nvPicPr>
          <p:cNvPr id="13" name="Picture 12" descr="2014-02-10 14.34.06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265" y="1820334"/>
            <a:ext cx="2370666" cy="316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737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>
                <a:solidFill>
                  <a:srgbClr val="800000"/>
                </a:solidFill>
              </a:rPr>
              <a:t>Estado da Arte</a:t>
            </a:r>
            <a:br>
              <a:rPr lang="en-US" sz="3600" dirty="0" smtClean="0">
                <a:solidFill>
                  <a:srgbClr val="800000"/>
                </a:solidFill>
              </a:rPr>
            </a:br>
            <a:r>
              <a:rPr lang="en-US" sz="2400" dirty="0" err="1">
                <a:solidFill>
                  <a:srgbClr val="850018"/>
                </a:solidFill>
              </a:rPr>
              <a:t>Soluções</a:t>
            </a:r>
            <a:r>
              <a:rPr lang="en-US" sz="2400" dirty="0">
                <a:solidFill>
                  <a:srgbClr val="850018"/>
                </a:solidFill>
              </a:rPr>
              <a:t> </a:t>
            </a:r>
            <a:r>
              <a:rPr lang="en-US" sz="2400" dirty="0" err="1">
                <a:solidFill>
                  <a:srgbClr val="850018"/>
                </a:solidFill>
              </a:rPr>
              <a:t>já</a:t>
            </a:r>
            <a:r>
              <a:rPr lang="en-US" sz="2400" dirty="0">
                <a:solidFill>
                  <a:srgbClr val="850018"/>
                </a:solidFill>
              </a:rPr>
              <a:t> </a:t>
            </a:r>
            <a:r>
              <a:rPr lang="en-US" sz="2400" dirty="0" err="1">
                <a:solidFill>
                  <a:srgbClr val="850018"/>
                </a:solidFill>
              </a:rPr>
              <a:t>implementadas</a:t>
            </a:r>
            <a:endParaRPr lang="en-US" sz="2400" dirty="0">
              <a:solidFill>
                <a:srgbClr val="85001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6656" y="1600201"/>
            <a:ext cx="4355569" cy="363318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i="1" dirty="0" err="1" smtClean="0">
                <a:solidFill>
                  <a:srgbClr val="000000"/>
                </a:solidFill>
              </a:rPr>
              <a:t>KegBot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aseline="30000" dirty="0" smtClean="0">
                <a:solidFill>
                  <a:srgbClr val="000000"/>
                </a:solidFill>
              </a:rPr>
              <a:t>TM</a:t>
            </a:r>
          </a:p>
          <a:p>
            <a:pPr lvl="1">
              <a:lnSpc>
                <a:spcPct val="150000"/>
              </a:lnSpc>
            </a:pPr>
            <a:r>
              <a:rPr lang="en-US" sz="1800" dirty="0" err="1" smtClean="0"/>
              <a:t>Vantagens</a:t>
            </a:r>
            <a:r>
              <a:rPr lang="en-US" sz="1800" dirty="0" smtClean="0"/>
              <a:t>:</a:t>
            </a:r>
          </a:p>
          <a:p>
            <a:pPr lvl="2">
              <a:lnSpc>
                <a:spcPct val="150000"/>
              </a:lnSpc>
            </a:pPr>
            <a:r>
              <a:rPr lang="en-US" sz="1600" dirty="0" err="1" smtClean="0"/>
              <a:t>Sistema</a:t>
            </a:r>
            <a:r>
              <a:rPr lang="en-US" sz="1600" dirty="0" smtClean="0"/>
              <a:t> </a:t>
            </a:r>
            <a:r>
              <a:rPr lang="en-US" sz="1600" dirty="0" err="1" smtClean="0"/>
              <a:t>OpenSource</a:t>
            </a:r>
            <a:r>
              <a:rPr lang="en-US" sz="1600" dirty="0" smtClean="0"/>
              <a:t>;</a:t>
            </a:r>
          </a:p>
          <a:p>
            <a:pPr lvl="2">
              <a:lnSpc>
                <a:spcPct val="150000"/>
              </a:lnSpc>
            </a:pPr>
            <a:r>
              <a:rPr lang="en-US" sz="1600" dirty="0" err="1" smtClean="0"/>
              <a:t>Precisão</a:t>
            </a:r>
            <a:r>
              <a:rPr lang="en-US" sz="1600" dirty="0" smtClean="0"/>
              <a:t> (</a:t>
            </a:r>
            <a:r>
              <a:rPr lang="en-US" sz="1600" dirty="0" err="1" smtClean="0"/>
              <a:t>utilização</a:t>
            </a:r>
            <a:r>
              <a:rPr lang="en-US" sz="1600" dirty="0" smtClean="0"/>
              <a:t> de um caudalímetro </a:t>
            </a:r>
            <a:r>
              <a:rPr lang="en-US" sz="1600" dirty="0" err="1" smtClean="0"/>
              <a:t>ultrassónico</a:t>
            </a:r>
            <a:r>
              <a:rPr lang="en-US" sz="1600" dirty="0" smtClean="0"/>
              <a:t>).</a:t>
            </a:r>
          </a:p>
          <a:p>
            <a:pPr lvl="1">
              <a:lnSpc>
                <a:spcPct val="150000"/>
              </a:lnSpc>
            </a:pPr>
            <a:r>
              <a:rPr lang="en-US" sz="1800" dirty="0" err="1" smtClean="0"/>
              <a:t>Desvantagens</a:t>
            </a:r>
            <a:r>
              <a:rPr lang="en-US" sz="1800" dirty="0" smtClean="0"/>
              <a:t>:</a:t>
            </a:r>
          </a:p>
          <a:p>
            <a:pPr lvl="2">
              <a:lnSpc>
                <a:spcPct val="150000"/>
              </a:lnSpc>
            </a:pPr>
            <a:r>
              <a:rPr lang="en-US" sz="1600" dirty="0" err="1" smtClean="0"/>
              <a:t>Preço</a:t>
            </a:r>
            <a:r>
              <a:rPr lang="en-US" sz="160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4" descr="torneir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9" y="600147"/>
            <a:ext cx="476447" cy="476447"/>
          </a:xfrm>
          <a:prstGeom prst="rect">
            <a:avLst/>
          </a:prstGeom>
        </p:spPr>
      </p:pic>
      <p:pic>
        <p:nvPicPr>
          <p:cNvPr id="7" name="Picture 6" descr="kegweb-laptop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412" y="2703302"/>
            <a:ext cx="3251948" cy="196394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992226" y="4580941"/>
            <a:ext cx="26945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Integração</a:t>
            </a:r>
            <a:r>
              <a:rPr lang="en-US" sz="1400" dirty="0" smtClean="0"/>
              <a:t> com o </a:t>
            </a:r>
            <a:r>
              <a:rPr lang="en-US" sz="1400" dirty="0" err="1" smtClean="0"/>
              <a:t>computador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244123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6656" y="1600201"/>
            <a:ext cx="7050144" cy="320266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i="1" dirty="0" smtClean="0"/>
              <a:t>Keg</a:t>
            </a:r>
            <a:r>
              <a:rPr lang="en-US" sz="2000" i="1" dirty="0"/>
              <a:t>-Meter</a:t>
            </a:r>
            <a:endParaRPr lang="en-US" sz="2000" dirty="0"/>
          </a:p>
          <a:p>
            <a:pPr lvl="1">
              <a:lnSpc>
                <a:spcPct val="150000"/>
              </a:lnSpc>
            </a:pPr>
            <a:r>
              <a:rPr lang="en-US" sz="1800" dirty="0" err="1" smtClean="0"/>
              <a:t>Vantagens</a:t>
            </a:r>
            <a:r>
              <a:rPr lang="en-US" sz="1800" dirty="0" smtClean="0"/>
              <a:t>:</a:t>
            </a:r>
          </a:p>
          <a:p>
            <a:pPr lvl="2">
              <a:lnSpc>
                <a:spcPct val="150000"/>
              </a:lnSpc>
            </a:pPr>
            <a:r>
              <a:rPr lang="en-US" sz="1600" dirty="0" err="1" smtClean="0"/>
              <a:t>Facilidade</a:t>
            </a:r>
            <a:r>
              <a:rPr lang="en-US" sz="1600" dirty="0" smtClean="0"/>
              <a:t> de </a:t>
            </a:r>
            <a:r>
              <a:rPr lang="en-US" sz="1600" dirty="0" err="1" smtClean="0"/>
              <a:t>incorporação</a:t>
            </a:r>
            <a:r>
              <a:rPr lang="en-US" sz="1600" dirty="0" smtClean="0"/>
              <a:t>;</a:t>
            </a:r>
          </a:p>
          <a:p>
            <a:pPr lvl="1">
              <a:lnSpc>
                <a:spcPct val="150000"/>
              </a:lnSpc>
            </a:pPr>
            <a:r>
              <a:rPr lang="en-US" sz="1800" dirty="0" err="1" smtClean="0"/>
              <a:t>Desvantagens</a:t>
            </a:r>
            <a:r>
              <a:rPr lang="en-US" sz="1800" dirty="0" smtClean="0"/>
              <a:t>:</a:t>
            </a:r>
          </a:p>
          <a:p>
            <a:pPr lvl="2">
              <a:lnSpc>
                <a:spcPct val="150000"/>
              </a:lnSpc>
            </a:pPr>
            <a:r>
              <a:rPr lang="en-US" sz="1600" dirty="0" err="1" smtClean="0"/>
              <a:t>Funcionalidades</a:t>
            </a:r>
            <a:r>
              <a:rPr lang="en-US" sz="1600" dirty="0" smtClean="0"/>
              <a:t> </a:t>
            </a:r>
            <a:r>
              <a:rPr lang="en-US" sz="1600" dirty="0" err="1" smtClean="0"/>
              <a:t>reduzidas</a:t>
            </a:r>
            <a:r>
              <a:rPr lang="en-US" sz="1600" dirty="0" smtClean="0"/>
              <a:t>;</a:t>
            </a:r>
          </a:p>
          <a:p>
            <a:pPr lvl="2">
              <a:lnSpc>
                <a:spcPct val="150000"/>
              </a:lnSpc>
            </a:pPr>
            <a:r>
              <a:rPr lang="en-US" sz="1600" dirty="0" err="1" smtClean="0"/>
              <a:t>Falta</a:t>
            </a:r>
            <a:r>
              <a:rPr lang="en-US" sz="1600" dirty="0" smtClean="0"/>
              <a:t> de </a:t>
            </a:r>
            <a:r>
              <a:rPr lang="en-US" sz="1600" dirty="0" err="1" smtClean="0"/>
              <a:t>universalidade</a:t>
            </a:r>
            <a:endParaRPr lang="en-US" sz="1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4" descr="torneir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9" y="600147"/>
            <a:ext cx="476447" cy="476447"/>
          </a:xfrm>
          <a:prstGeom prst="rect">
            <a:avLst/>
          </a:prstGeom>
        </p:spPr>
      </p:pic>
      <p:pic>
        <p:nvPicPr>
          <p:cNvPr id="6" name="Picture 5" descr="kegMete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7152" y="1987116"/>
            <a:ext cx="2009152" cy="214309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052582" y="4149426"/>
            <a:ext cx="15042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/>
              <a:t>Keg-Meter</a:t>
            </a:r>
            <a:endParaRPr lang="en-US" sz="1400" i="1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636656" y="274638"/>
            <a:ext cx="7050143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solidFill>
                  <a:srgbClr val="800000"/>
                </a:solidFill>
              </a:rPr>
              <a:t>Estado da Arte</a:t>
            </a:r>
            <a:br>
              <a:rPr lang="en-US" sz="3600" dirty="0" smtClean="0">
                <a:solidFill>
                  <a:srgbClr val="800000"/>
                </a:solidFill>
              </a:rPr>
            </a:br>
            <a:r>
              <a:rPr lang="en-US" sz="2400" dirty="0" err="1">
                <a:solidFill>
                  <a:srgbClr val="850018"/>
                </a:solidFill>
              </a:rPr>
              <a:t>Soluções</a:t>
            </a:r>
            <a:r>
              <a:rPr lang="en-US" sz="2400" dirty="0">
                <a:solidFill>
                  <a:srgbClr val="850018"/>
                </a:solidFill>
              </a:rPr>
              <a:t> </a:t>
            </a:r>
            <a:r>
              <a:rPr lang="en-US" sz="2400" dirty="0" err="1">
                <a:solidFill>
                  <a:srgbClr val="850018"/>
                </a:solidFill>
              </a:rPr>
              <a:t>já</a:t>
            </a:r>
            <a:r>
              <a:rPr lang="en-US" sz="2400" dirty="0">
                <a:solidFill>
                  <a:srgbClr val="850018"/>
                </a:solidFill>
              </a:rPr>
              <a:t> </a:t>
            </a:r>
            <a:r>
              <a:rPr lang="en-US" sz="2400" dirty="0" err="1">
                <a:solidFill>
                  <a:srgbClr val="850018"/>
                </a:solidFill>
              </a:rPr>
              <a:t>implementadas</a:t>
            </a:r>
            <a:endParaRPr lang="en-US" sz="2400" dirty="0">
              <a:solidFill>
                <a:srgbClr val="85001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6151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err="1" smtClean="0">
                <a:solidFill>
                  <a:srgbClr val="850018"/>
                </a:solidFill>
              </a:rPr>
              <a:t>Soluções</a:t>
            </a:r>
            <a:r>
              <a:rPr lang="en-US" sz="3600" dirty="0" smtClean="0">
                <a:solidFill>
                  <a:srgbClr val="850018"/>
                </a:solidFill>
              </a:rPr>
              <a:t> </a:t>
            </a:r>
            <a:r>
              <a:rPr lang="en-US" sz="3600" dirty="0" err="1" smtClean="0">
                <a:solidFill>
                  <a:srgbClr val="850018"/>
                </a:solidFill>
              </a:rPr>
              <a:t>Propostas</a:t>
            </a:r>
            <a:r>
              <a:rPr lang="en-US" sz="3600" dirty="0" smtClean="0">
                <a:solidFill>
                  <a:srgbClr val="850018"/>
                </a:solidFill>
              </a:rPr>
              <a:t/>
            </a:r>
            <a:br>
              <a:rPr lang="en-US" sz="3600" dirty="0" smtClean="0">
                <a:solidFill>
                  <a:srgbClr val="850018"/>
                </a:solidFill>
              </a:rPr>
            </a:br>
            <a:r>
              <a:rPr lang="en-US" sz="2700" dirty="0" err="1" smtClean="0">
                <a:solidFill>
                  <a:srgbClr val="850018"/>
                </a:solidFill>
              </a:rPr>
              <a:t>Sensores</a:t>
            </a:r>
            <a:endParaRPr lang="en-US" sz="2700" dirty="0">
              <a:solidFill>
                <a:srgbClr val="85001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 smtClean="0"/>
              <a:t>Torneira</a:t>
            </a:r>
            <a:r>
              <a:rPr lang="en-US" sz="2200" dirty="0" smtClean="0"/>
              <a:t>:</a:t>
            </a:r>
          </a:p>
          <a:p>
            <a:pPr lvl="1" algn="just">
              <a:lnSpc>
                <a:spcPct val="150000"/>
              </a:lnSpc>
            </a:pPr>
            <a:r>
              <a:rPr lang="en-US" sz="2000" dirty="0" err="1" smtClean="0"/>
              <a:t>Potenciómetro</a:t>
            </a:r>
            <a:r>
              <a:rPr lang="en-US" sz="2000" dirty="0" smtClean="0"/>
              <a:t>;</a:t>
            </a:r>
          </a:p>
          <a:p>
            <a:pPr lvl="1" algn="just">
              <a:lnSpc>
                <a:spcPct val="150000"/>
              </a:lnSpc>
            </a:pPr>
            <a:r>
              <a:rPr lang="en-US" sz="2000" dirty="0" err="1" smtClean="0"/>
              <a:t>Efeito</a:t>
            </a:r>
            <a:r>
              <a:rPr lang="en-US" sz="2000" dirty="0" smtClean="0"/>
              <a:t> </a:t>
            </a:r>
            <a:r>
              <a:rPr lang="en-US" sz="2000" i="1" dirty="0" smtClean="0"/>
              <a:t>Hall.</a:t>
            </a:r>
          </a:p>
          <a:p>
            <a:pPr algn="just">
              <a:lnSpc>
                <a:spcPct val="150000"/>
              </a:lnSpc>
            </a:pPr>
            <a:r>
              <a:rPr lang="en-US" sz="2200" dirty="0" err="1" smtClean="0"/>
              <a:t>Tubagem</a:t>
            </a:r>
            <a:r>
              <a:rPr lang="en-US" sz="2200" dirty="0" smtClean="0"/>
              <a:t>:</a:t>
            </a:r>
          </a:p>
          <a:p>
            <a:pPr lvl="1" algn="just">
              <a:lnSpc>
                <a:spcPct val="150000"/>
              </a:lnSpc>
            </a:pPr>
            <a:r>
              <a:rPr lang="en-US" sz="2000" dirty="0" smtClean="0"/>
              <a:t>Caudalímetro </a:t>
            </a:r>
            <a:r>
              <a:rPr lang="en-US" sz="2000" dirty="0" err="1" smtClean="0"/>
              <a:t>ultrassónico</a:t>
            </a:r>
            <a:r>
              <a:rPr lang="en-US" sz="2000" dirty="0" smtClean="0"/>
              <a:t>;</a:t>
            </a:r>
          </a:p>
          <a:p>
            <a:pPr lvl="1" algn="just">
              <a:lnSpc>
                <a:spcPct val="150000"/>
              </a:lnSpc>
            </a:pPr>
            <a:r>
              <a:rPr lang="en-US" sz="2000" dirty="0" smtClean="0"/>
              <a:t>Caudalímetro eletrónico.</a:t>
            </a:r>
          </a:p>
          <a:p>
            <a:pPr algn="just">
              <a:lnSpc>
                <a:spcPct val="150000"/>
              </a:lnSpc>
            </a:pPr>
            <a:r>
              <a:rPr lang="en-US" sz="2200" dirty="0" err="1" smtClean="0"/>
              <a:t>Barril</a:t>
            </a:r>
            <a:r>
              <a:rPr lang="en-US" sz="2200" dirty="0" smtClean="0"/>
              <a:t>:</a:t>
            </a:r>
          </a:p>
          <a:p>
            <a:pPr lvl="1" algn="just">
              <a:lnSpc>
                <a:spcPct val="150000"/>
              </a:lnSpc>
            </a:pPr>
            <a:r>
              <a:rPr lang="en-US" sz="2000" dirty="0" err="1" smtClean="0"/>
              <a:t>Célula</a:t>
            </a:r>
            <a:r>
              <a:rPr lang="en-US" sz="2000" dirty="0" smtClean="0"/>
              <a:t> de </a:t>
            </a:r>
            <a:r>
              <a:rPr lang="en-US" sz="2000" dirty="0" err="1" smtClean="0"/>
              <a:t>carga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7E14D-8BDB-9B40-AFC4-BD149AE4A435}" type="slidenum">
              <a:rPr lang="en-US" smtClean="0"/>
              <a:t>9</a:t>
            </a:fld>
            <a:endParaRPr lang="en-US" dirty="0"/>
          </a:p>
        </p:txBody>
      </p:sp>
      <p:pic>
        <p:nvPicPr>
          <p:cNvPr id="5" name="Picture 4" descr="torneir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9" y="600147"/>
            <a:ext cx="476447" cy="476447"/>
          </a:xfrm>
          <a:prstGeom prst="rect">
            <a:avLst/>
          </a:prstGeom>
        </p:spPr>
      </p:pic>
      <p:pic>
        <p:nvPicPr>
          <p:cNvPr id="6" name="Picture 5" descr="Potentiomete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312" y="1923322"/>
            <a:ext cx="2293520" cy="2687719"/>
          </a:xfrm>
          <a:prstGeom prst="rect">
            <a:avLst/>
          </a:prstGeom>
        </p:spPr>
      </p:pic>
      <p:pic>
        <p:nvPicPr>
          <p:cNvPr id="7" name="Picture 6" descr="SS40A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73546">
            <a:off x="6204064" y="2430238"/>
            <a:ext cx="2547602" cy="1638329"/>
          </a:xfrm>
          <a:prstGeom prst="rect">
            <a:avLst/>
          </a:prstGeom>
        </p:spPr>
      </p:pic>
      <p:pic>
        <p:nvPicPr>
          <p:cNvPr id="8" name="Picture 7" descr="flownetix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9" t="24713" r="18028" b="15517"/>
          <a:stretch/>
        </p:blipFill>
        <p:spPr>
          <a:xfrm>
            <a:off x="6282312" y="2243877"/>
            <a:ext cx="2767994" cy="2034282"/>
          </a:xfrm>
          <a:prstGeom prst="rect">
            <a:avLst/>
          </a:prstGeom>
        </p:spPr>
      </p:pic>
      <p:pic>
        <p:nvPicPr>
          <p:cNvPr id="9" name="Picture 8" descr="Caudalimetro_eletronico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440" y="1923322"/>
            <a:ext cx="2562447" cy="2536233"/>
          </a:xfrm>
          <a:prstGeom prst="rect">
            <a:avLst/>
          </a:prstGeom>
        </p:spPr>
      </p:pic>
      <p:pic>
        <p:nvPicPr>
          <p:cNvPr id="10" name="Picture 9" descr="carga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631" y="1923322"/>
            <a:ext cx="2284169" cy="280495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7168445" y="1740366"/>
            <a:ext cx="945444" cy="3175000"/>
            <a:chOff x="7168445" y="1740366"/>
            <a:chExt cx="945444" cy="3175000"/>
          </a:xfrm>
        </p:grpSpPr>
        <p:sp>
          <p:nvSpPr>
            <p:cNvPr id="11" name="Rectangle 10"/>
            <p:cNvSpPr/>
            <p:nvPr/>
          </p:nvSpPr>
          <p:spPr>
            <a:xfrm>
              <a:off x="7337778" y="1740366"/>
              <a:ext cx="211667" cy="3175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168445" y="3066811"/>
              <a:ext cx="945444" cy="28222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flipV="1">
              <a:off x="7436556" y="2220144"/>
              <a:ext cx="0" cy="22860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6115631" y="1927441"/>
            <a:ext cx="2293749" cy="2589185"/>
            <a:chOff x="4013918" y="1157111"/>
            <a:chExt cx="2293749" cy="2589185"/>
          </a:xfrm>
        </p:grpSpPr>
        <p:sp>
          <p:nvSpPr>
            <p:cNvPr id="16" name="Rectangle 15"/>
            <p:cNvSpPr/>
            <p:nvPr/>
          </p:nvSpPr>
          <p:spPr>
            <a:xfrm>
              <a:off x="5235222" y="1157111"/>
              <a:ext cx="225778" cy="172861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 rot="18864343">
              <a:off x="3834991" y="3047786"/>
              <a:ext cx="1191792" cy="20522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219222" y="2652889"/>
              <a:ext cx="2088445" cy="2398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5192889" y="2610556"/>
              <a:ext cx="282222" cy="282222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Arrow Connector 19"/>
            <p:cNvCxnSpPr>
              <a:stCxn id="18" idx="3"/>
            </p:cNvCxnSpPr>
            <p:nvPr/>
          </p:nvCxnSpPr>
          <p:spPr>
            <a:xfrm flipH="1" flipV="1">
              <a:off x="4921164" y="2765778"/>
              <a:ext cx="1386503" cy="705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endCxn id="17" idx="1"/>
            </p:cNvCxnSpPr>
            <p:nvPr/>
          </p:nvCxnSpPr>
          <p:spPr>
            <a:xfrm flipH="1">
              <a:off x="4013918" y="2765778"/>
              <a:ext cx="769749" cy="81033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6488858" y="2172843"/>
            <a:ext cx="1679167" cy="2742523"/>
            <a:chOff x="5715477" y="2172843"/>
            <a:chExt cx="1679167" cy="2742523"/>
          </a:xfrm>
        </p:grpSpPr>
        <p:grpSp>
          <p:nvGrpSpPr>
            <p:cNvPr id="35" name="Group 34"/>
            <p:cNvGrpSpPr/>
            <p:nvPr/>
          </p:nvGrpSpPr>
          <p:grpSpPr>
            <a:xfrm>
              <a:off x="5769525" y="2172843"/>
              <a:ext cx="1567350" cy="2742523"/>
              <a:chOff x="4985850" y="2161596"/>
              <a:chExt cx="1567350" cy="2742523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4985850" y="3363983"/>
                <a:ext cx="1540136" cy="1540136"/>
              </a:xfrm>
              <a:prstGeom prst="rect">
                <a:avLst/>
              </a:prstGeom>
              <a:scene3d>
                <a:camera prst="isometricOffAxis2Top"/>
                <a:lightRig rig="threePt" dir="t"/>
              </a:scene3d>
              <a:sp3d>
                <a:bevelT/>
              </a:sp3d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Can 37"/>
              <p:cNvSpPr/>
              <p:nvPr/>
            </p:nvSpPr>
            <p:spPr>
              <a:xfrm>
                <a:off x="5026386" y="2161596"/>
                <a:ext cx="1526814" cy="2074348"/>
              </a:xfrm>
              <a:prstGeom prst="can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6" name="Rectangle 35"/>
            <p:cNvSpPr/>
            <p:nvPr/>
          </p:nvSpPr>
          <p:spPr>
            <a:xfrm>
              <a:off x="5715477" y="3011327"/>
              <a:ext cx="1679167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pt-PT" sz="2000" b="1" cap="none" spc="0" dirty="0" err="1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Super</a:t>
              </a:r>
              <a:r>
                <a:rPr lang="pt-PT" sz="2000" b="1" cap="none" spc="0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 </a:t>
              </a:r>
              <a:r>
                <a:rPr lang="pt-PT" sz="2000" b="1" cap="none" spc="0" dirty="0" err="1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Bock</a:t>
              </a:r>
              <a:endParaRPr lang="pt-PT" sz="2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5996380" y="1953902"/>
            <a:ext cx="2596444" cy="3235006"/>
            <a:chOff x="5955844" y="2101432"/>
            <a:chExt cx="2596444" cy="3235006"/>
          </a:xfrm>
        </p:grpSpPr>
        <p:sp>
          <p:nvSpPr>
            <p:cNvPr id="40" name="Rectangle 39"/>
            <p:cNvSpPr/>
            <p:nvPr/>
          </p:nvSpPr>
          <p:spPr>
            <a:xfrm rot="18202281" flipH="1">
              <a:off x="6421900" y="4206244"/>
              <a:ext cx="1973475" cy="28691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1" name="Group 40"/>
            <p:cNvGrpSpPr/>
            <p:nvPr/>
          </p:nvGrpSpPr>
          <p:grpSpPr>
            <a:xfrm>
              <a:off x="5955844" y="3118717"/>
              <a:ext cx="2596444" cy="1040890"/>
              <a:chOff x="4557889" y="4021667"/>
              <a:chExt cx="2596444" cy="1040890"/>
            </a:xfrm>
          </p:grpSpPr>
          <p:sp>
            <p:nvSpPr>
              <p:cNvPr id="43" name="Rectangle 42"/>
              <p:cNvSpPr/>
              <p:nvPr/>
            </p:nvSpPr>
            <p:spPr>
              <a:xfrm>
                <a:off x="4921164" y="4021667"/>
                <a:ext cx="2233169" cy="66322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5348111" y="4176888"/>
                <a:ext cx="1425222" cy="38100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5192888" y="4176888"/>
                <a:ext cx="141111" cy="3810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4557889" y="4021667"/>
                <a:ext cx="225778" cy="663222"/>
              </a:xfrm>
              <a:prstGeom prst="rect">
                <a:avLst/>
              </a:prstGeom>
              <a:scene3d>
                <a:camera prst="isometricLeftDown"/>
                <a:lightRig rig="threePt" dir="t"/>
              </a:scene3d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7" name="Straight Connector 46"/>
              <p:cNvCxnSpPr/>
              <p:nvPr/>
            </p:nvCxnSpPr>
            <p:spPr>
              <a:xfrm>
                <a:off x="4587564" y="4572143"/>
                <a:ext cx="0" cy="409222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>
                <a:off x="4745899" y="4653335"/>
                <a:ext cx="0" cy="409222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4662809" y="4617731"/>
                <a:ext cx="0" cy="409222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2" name="Rectangle 41"/>
            <p:cNvSpPr/>
            <p:nvPr/>
          </p:nvSpPr>
          <p:spPr>
            <a:xfrm>
              <a:off x="7287983" y="2101432"/>
              <a:ext cx="241925" cy="117250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11928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Revolution">
      <a:maj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3163</TotalTime>
  <Words>1069</Words>
  <Application>Microsoft Macintosh PowerPoint</Application>
  <PresentationFormat>On-screen Show (4:3)</PresentationFormat>
  <Paragraphs>272</Paragraphs>
  <Slides>34</Slides>
  <Notes>16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Monitorização de uma  Máquina de Cerveja</vt:lpstr>
      <vt:lpstr>Conteúdo</vt:lpstr>
      <vt:lpstr>Introdução</vt:lpstr>
      <vt:lpstr>Objetivos</vt:lpstr>
      <vt:lpstr>Estado da Arte Equipamento de Extração de Bebidas à Pressão</vt:lpstr>
      <vt:lpstr>Estado da Arte Equipamento de Extração de Bebidas à Pressão</vt:lpstr>
      <vt:lpstr>Estado da Arte Soluções já implementadas</vt:lpstr>
      <vt:lpstr>Estado da Arte Soluções já implementadas</vt:lpstr>
      <vt:lpstr>Soluções Propostas Sensores</vt:lpstr>
      <vt:lpstr>Soluções Propostas Comparativo</vt:lpstr>
      <vt:lpstr>Soluções Propostas Hardware</vt:lpstr>
      <vt:lpstr>Soluções Propostas Arduino</vt:lpstr>
      <vt:lpstr>Avaliação Experimental Instalação do Sensor</vt:lpstr>
      <vt:lpstr>Avaliação Experimental Sistema</vt:lpstr>
      <vt:lpstr>Avaliação Experimental Relação ΔV/Caudal</vt:lpstr>
      <vt:lpstr>Avaliação Experimental 1ª Série de testes</vt:lpstr>
      <vt:lpstr>Avaliação Experimental 2ª Série de testes</vt:lpstr>
      <vt:lpstr>Avaliação Experimental 3ª Série de testes</vt:lpstr>
      <vt:lpstr>Avaliação Experimental Funcionamento Arduino</vt:lpstr>
      <vt:lpstr>Avaliação Experimental Peso</vt:lpstr>
      <vt:lpstr>Avaliação Experimental Funcionamento</vt:lpstr>
      <vt:lpstr>Avaliação Experimental Especificações</vt:lpstr>
      <vt:lpstr>Avaliação Experimental Base de Dados</vt:lpstr>
      <vt:lpstr>Avaliação Experimental Aplicação Android</vt:lpstr>
      <vt:lpstr>Avaliação Experimental Aplicação Android</vt:lpstr>
      <vt:lpstr>Avaliação Experimental Aplicação Android</vt:lpstr>
      <vt:lpstr>Avaliação Experimental Aplicação Android</vt:lpstr>
      <vt:lpstr>Avaliação Experimental Aplicação Android</vt:lpstr>
      <vt:lpstr>Avaliação Experimental Autenticação</vt:lpstr>
      <vt:lpstr>Avaliação Experimental Sincronização</vt:lpstr>
      <vt:lpstr>Avaliação Experimental Orçamento</vt:lpstr>
      <vt:lpstr>Conclusões</vt:lpstr>
      <vt:lpstr>Trabalho Futuro</vt:lpstr>
      <vt:lpstr> Agradecimento especial à Universidade do Porto pelo Projeto Pluridisciplinar 2010, “Avaliação e Optimização da Eficiência Energética de uma Maquina de Tiragem de Cerveja”, financiado pela UNICER e Santander Totta.  Um também muito obrigado ao Dr. Jorge Pires e à Dra. Cristina Silva, pelo apoio e tempo que me dedicaram.</vt:lpstr>
    </vt:vector>
  </TitlesOfParts>
  <Company>AEFEUP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João Corrêa</dc:creator>
  <cp:lastModifiedBy>João Corrêa</cp:lastModifiedBy>
  <cp:revision>98</cp:revision>
  <dcterms:created xsi:type="dcterms:W3CDTF">2014-02-03T12:26:08Z</dcterms:created>
  <dcterms:modified xsi:type="dcterms:W3CDTF">2014-02-11T02:35:32Z</dcterms:modified>
</cp:coreProperties>
</file>