
<file path=[Content_Types].xml><?xml version="1.0" encoding="utf-8"?>
<Types xmlns="http://schemas.openxmlformats.org/package/2006/content-types">
  <Default Extension="png" ContentType="image/png"/>
  <Default Extension="m4a" ContentType="audio/mp4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94" r:id="rId2"/>
    <p:sldId id="280" r:id="rId3"/>
    <p:sldId id="281" r:id="rId4"/>
    <p:sldId id="282" r:id="rId5"/>
    <p:sldId id="284" r:id="rId6"/>
    <p:sldId id="287" r:id="rId7"/>
    <p:sldId id="288" r:id="rId8"/>
    <p:sldId id="289" r:id="rId9"/>
    <p:sldId id="290" r:id="rId10"/>
    <p:sldId id="291" r:id="rId11"/>
    <p:sldId id="292" r:id="rId12"/>
    <p:sldId id="293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017"/>
    <a:srgbClr val="FFE600"/>
    <a:srgbClr val="F8F8F8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">
    <p:bg>
      <p:bgPr>
        <a:solidFill>
          <a:srgbClr val="F8F8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1934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275046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" name="Retângulo 17"/>
          <p:cNvSpPr/>
          <p:nvPr/>
        </p:nvSpPr>
        <p:spPr>
          <a:xfrm>
            <a:off x="4344008" y="3145312"/>
            <a:ext cx="455980" cy="11312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Shape 55"/>
          <p:cNvSpPr txBox="1">
            <a:spLocks/>
          </p:cNvSpPr>
          <p:nvPr/>
        </p:nvSpPr>
        <p:spPr>
          <a:xfrm>
            <a:off x="2081211" y="2638425"/>
            <a:ext cx="4981575" cy="409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pt-PT" sz="1600" b="1" dirty="0" smtClean="0">
                <a:solidFill>
                  <a:srgbClr val="595959"/>
                </a:solidFill>
              </a:rPr>
              <a:t>Gestão na Construção</a:t>
            </a:r>
            <a:endParaRPr lang="pt-PT" sz="1600" b="1" dirty="0">
              <a:solidFill>
                <a:srgbClr val="59595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224" y="415033"/>
            <a:ext cx="1785548" cy="5742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 and Image">
    <p:bg>
      <p:bgPr>
        <a:solidFill>
          <a:srgbClr val="F8F8F8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2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572000" cy="5143500"/>
          </a:xfrm>
        </p:spPr>
        <p:txBody>
          <a:bodyPr/>
          <a:lstStyle/>
          <a:p>
            <a:endParaRPr lang="pt-PT"/>
          </a:p>
        </p:txBody>
      </p:sp>
      <p:sp>
        <p:nvSpPr>
          <p:cNvPr id="10" name="Retângulo 9"/>
          <p:cNvSpPr/>
          <p:nvPr userDrawn="1"/>
        </p:nvSpPr>
        <p:spPr>
          <a:xfrm>
            <a:off x="265498" y="254279"/>
            <a:ext cx="4073859" cy="9406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17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solidFill>
          <a:srgbClr val="F8F8F8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bg>
      <p:bgPr>
        <a:solidFill>
          <a:srgbClr val="F8F8F8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0057F-D6E8-4273-91F9-A421DE5998B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9637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485900"/>
            <a:ext cx="7772400" cy="30861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16FB3-6126-4D14-86D7-41341A39F6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8836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2" r:id="rId3"/>
    <p:sldLayoutId id="2147483653" r:id="rId4"/>
    <p:sldLayoutId id="2147483657" r:id="rId5"/>
    <p:sldLayoutId id="2147483658" r:id="rId6"/>
    <p:sldLayoutId id="2147483661" r:id="rId7"/>
    <p:sldLayoutId id="2147483662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1983" y="1181528"/>
            <a:ext cx="8520600" cy="1325366"/>
          </a:xfrm>
        </p:spPr>
        <p:txBody>
          <a:bodyPr/>
          <a:lstStyle/>
          <a:p>
            <a:r>
              <a:rPr lang="pt-PT" sz="2800" dirty="0" smtClean="0"/>
              <a:t>IV.2 Módulo 7</a:t>
            </a:r>
            <a:br>
              <a:rPr lang="pt-PT" sz="2800" dirty="0" smtClean="0"/>
            </a:br>
            <a:r>
              <a:rPr lang="pt-BR" sz="2800" dirty="0"/>
              <a:t>Análise do benefício da </a:t>
            </a:r>
            <a:r>
              <a:rPr lang="pt-BR" sz="2800"/>
              <a:t>prevenção </a:t>
            </a:r>
            <a:r>
              <a:rPr lang="pt-BR" sz="2800" smtClean="0"/>
              <a:t/>
            </a:r>
            <a:br>
              <a:rPr lang="pt-BR" sz="2800" smtClean="0"/>
            </a:br>
            <a:r>
              <a:rPr lang="pt-BR" sz="2800" smtClean="0"/>
              <a:t>de </a:t>
            </a:r>
            <a:r>
              <a:rPr lang="pt-BR" sz="2800" dirty="0"/>
              <a:t>acidentes em </a:t>
            </a:r>
            <a:r>
              <a:rPr lang="pt-BR" sz="2800" dirty="0" smtClean="0"/>
              <a:t>obra</a:t>
            </a:r>
            <a:endParaRPr lang="pt-PT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700" y="3275045"/>
            <a:ext cx="8520600" cy="1132567"/>
          </a:xfrm>
        </p:spPr>
        <p:txBody>
          <a:bodyPr/>
          <a:lstStyle/>
          <a:p>
            <a:r>
              <a:rPr lang="pt-PT" dirty="0" smtClean="0"/>
              <a:t>Alfredo Soeiro   </a:t>
            </a:r>
          </a:p>
          <a:p>
            <a:r>
              <a:rPr lang="pt-PT" dirty="0" smtClean="0"/>
              <a:t>10Nov18 ©</a:t>
            </a:r>
            <a:endParaRPr lang="pt-P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44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6"/>
    </mc:Choice>
    <mc:Fallback xmlns="">
      <p:transition spd="slow" advTm="13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7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Processos</a:t>
            </a:r>
            <a:r>
              <a:rPr lang="en-US" altLang="en-US" sz="27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700" b="1" dirty="0">
                <a:latin typeface="Arial" panose="020B0604020202020204" pitchFamily="34" charset="0"/>
                <a:cs typeface="Times New Roman" panose="02020603050405020304" pitchFamily="18" charset="0"/>
              </a:rPr>
              <a:t>de </a:t>
            </a:r>
            <a:r>
              <a:rPr lang="en-US" altLang="en-US" sz="27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análise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Teoria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da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Decisão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Três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níveis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tratamento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da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informação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Descentralização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das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fontes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dados</a:t>
            </a: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Sem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dados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sobre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acidentes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anteriores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dos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acidentes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Probabilidades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ocorrência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100" b="1" dirty="0">
              <a:latin typeface="Arial" panose="020B0604020202020204" pitchFamily="34" charset="0"/>
            </a:endParaRPr>
          </a:p>
        </p:txBody>
      </p:sp>
      <p:pic>
        <p:nvPicPr>
          <p:cNvPr id="6148" name="Picture 4" descr="C:\Programas\Ficheiros comuns\Microsoft Shared\Clipart\cagcat50\BS02064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543300"/>
            <a:ext cx="1290638" cy="128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4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85"/>
    </mc:Choice>
    <mc:Fallback xmlns="">
      <p:transition spd="slow" advTm="75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>
              <a:buFontTx/>
              <a:buAutoNum type="romanUcPeriod"/>
            </a:pPr>
            <a: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Critério da Racionalidade </a:t>
            </a:r>
            <a:b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(ou de Bernouilli)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4442" y="2015504"/>
            <a:ext cx="8520600" cy="2114707"/>
          </a:xfrm>
        </p:spPr>
        <p:txBody>
          <a:bodyPr/>
          <a:lstStyle/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Mais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frequente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Tarefa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X -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riscos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A e B</a:t>
            </a: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Ca e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Cb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económicas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Va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e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Vb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Benefícios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(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económicos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ou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sociais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)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diferentes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b="1" dirty="0" smtClean="0">
              <a:latin typeface="Arial" panose="020B0604020202020204" pitchFamily="34" charset="0"/>
            </a:endParaRPr>
          </a:p>
        </p:txBody>
      </p:sp>
      <p:pic>
        <p:nvPicPr>
          <p:cNvPr id="7172" name="Picture 4" descr="C:\Programas\Ficheiros comuns\Microsoft Shared\Clipart\cagcat50\PE07677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371601"/>
            <a:ext cx="1284685" cy="128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48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96"/>
    </mc:Choice>
    <mc:Fallback xmlns="">
      <p:transition spd="slow" advTm="51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II. Critério da Utilidade</a:t>
            </a:r>
            <a:br>
              <a:rPr lang="en-US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en-US" altLang="en-US" sz="2700" b="1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3400" y="2118246"/>
            <a:ext cx="6219189" cy="1662644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Avaliações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das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Tarefas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previstas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no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programa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trabalhos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Critérios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relevantes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Agravamento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dos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Gravidade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dos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danos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pessoais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ou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materiais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Atraso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das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datas</a:t>
            </a:r>
            <a:r>
              <a:rPr lang="en-US" altLang="en-US" sz="20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0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conclusão</a:t>
            </a:r>
            <a:endParaRPr lang="en-US" altLang="en-US" sz="20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b="1" dirty="0" smtClean="0">
              <a:latin typeface="Arial" panose="020B0604020202020204" pitchFamily="34" charset="0"/>
            </a:endParaRPr>
          </a:p>
        </p:txBody>
      </p:sp>
      <p:pic>
        <p:nvPicPr>
          <p:cNvPr id="8196" name="Picture 5" descr="c:\Programas\Microsoft Works\workscor\j0183712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257" y="228600"/>
            <a:ext cx="1378744" cy="101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26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67"/>
    </mc:Choice>
    <mc:Fallback xmlns="">
      <p:transition spd="slow" advTm="27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III. Critério da Frequência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Probabilidades de ocorrência</a:t>
            </a:r>
          </a:p>
          <a:p>
            <a:pPr algn="just" eaLnBrk="1" hangingPunct="1"/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Consequências respectivas</a:t>
            </a:r>
          </a:p>
          <a:p>
            <a:pPr algn="just" eaLnBrk="1" hangingPunct="1"/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Associação e avaliação</a:t>
            </a:r>
          </a:p>
          <a:p>
            <a:pPr algn="just" eaLnBrk="1" hangingPunct="1"/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Estatísticas de acidentes de trabalho</a:t>
            </a:r>
          </a:p>
          <a:p>
            <a:pPr algn="just" eaLnBrk="1" hangingPunct="1"/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Árvores de decisão</a:t>
            </a:r>
          </a:p>
          <a:p>
            <a:pPr eaLnBrk="1" hangingPunct="1">
              <a:buFontTx/>
              <a:buNone/>
            </a:pPr>
            <a:endParaRPr lang="en-US" altLang="en-US" b="1" smtClean="0">
              <a:latin typeface="Arial" panose="020B0604020202020204" pitchFamily="34" charset="0"/>
            </a:endParaRPr>
          </a:p>
        </p:txBody>
      </p:sp>
      <p:pic>
        <p:nvPicPr>
          <p:cNvPr id="10244" name="Picture 4" descr="c:\Programas\Microsoft Works\workscor\j0158029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3600450"/>
            <a:ext cx="1352550" cy="1115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0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20"/>
    </mc:Choice>
    <mc:Fallback xmlns="">
      <p:transition spd="slow" advTm="20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7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Critério</a:t>
            </a:r>
            <a:r>
              <a:rPr lang="en-US" altLang="en-US" sz="27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700" b="1" dirty="0">
                <a:latin typeface="Arial" panose="020B0604020202020204" pitchFamily="34" charset="0"/>
                <a:cs typeface="Times New Roman" panose="02020603050405020304" pitchFamily="18" charset="0"/>
              </a:rPr>
              <a:t>da </a:t>
            </a:r>
            <a:r>
              <a:rPr lang="en-US" altLang="en-US" sz="27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Racionalidade</a:t>
            </a:r>
            <a:r>
              <a:rPr lang="en-US" altLang="en-US" sz="2700" b="1" dirty="0">
                <a:latin typeface="Arial" panose="020B0604020202020204" pitchFamily="34" charset="0"/>
                <a:cs typeface="Times New Roman" panose="02020603050405020304" pitchFamily="18" charset="0"/>
              </a:rPr>
              <a:t> (</a:t>
            </a:r>
            <a:r>
              <a:rPr lang="en-US" altLang="en-US" sz="27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exemplo</a:t>
            </a:r>
            <a:r>
              <a:rPr lang="en-US" altLang="en-US" sz="2700" b="1" dirty="0"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br>
              <a:rPr lang="en-US" altLang="en-US" sz="2700" b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en-US" altLang="en-US" sz="27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Cofragem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duma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laje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em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betão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armado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Queda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em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altura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Contaminação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com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óleo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descofragem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Medidas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prevenção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com o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mesmo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grau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risco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implementação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Probabilidades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ocorrência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endParaRPr lang="en-US" altLang="en-US" sz="2100" b="1" dirty="0">
              <a:latin typeface="Arial" panose="020B0604020202020204" pitchFamily="34" charset="0"/>
            </a:endParaRPr>
          </a:p>
        </p:txBody>
      </p:sp>
      <p:pic>
        <p:nvPicPr>
          <p:cNvPr id="13316" name="Picture 4" descr="C:\Programas\Ficheiros comuns\Microsoft Shared\Clipart\cagcat50\BD07304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3429000"/>
            <a:ext cx="1366838" cy="1359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3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09"/>
    </mc:Choice>
    <mc:Fallback xmlns="">
      <p:transition spd="slow" advTm="54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342900"/>
            <a:ext cx="5829300" cy="857250"/>
          </a:xfrm>
        </p:spPr>
        <p:txBody>
          <a:bodyPr/>
          <a:lstStyle/>
          <a:p>
            <a:pPr eaLnBrk="1" hangingPunct="1"/>
            <a:r>
              <a:rPr lang="pt-PT" altLang="en-US" sz="2400" b="1">
                <a:latin typeface="Arial" panose="020B0604020202020204" pitchFamily="34" charset="0"/>
                <a:cs typeface="Times New Roman" panose="02020603050405020304" pitchFamily="18" charset="0"/>
              </a:rPr>
              <a:t>Critério da Racionalidade: </a:t>
            </a:r>
            <a:br>
              <a:rPr lang="pt-PT" altLang="en-US" sz="2400" b="1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pt-PT" altLang="en-US" sz="2400" b="1">
                <a:latin typeface="Arial" panose="020B0604020202020204" pitchFamily="34" charset="0"/>
                <a:cs typeface="Times New Roman" panose="02020603050405020304" pitchFamily="18" charset="0"/>
              </a:rPr>
              <a:t>Cofragem de Laje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21568" name="Group 64"/>
          <p:cNvGraphicFramePr>
            <a:graphicFrameLocks noGrp="1"/>
          </p:cNvGraphicFramePr>
          <p:nvPr>
            <p:ph type="tbl" idx="1"/>
          </p:nvPr>
        </p:nvGraphicFramePr>
        <p:xfrm>
          <a:off x="1485900" y="1428751"/>
          <a:ext cx="6229350" cy="3470672"/>
        </p:xfrm>
        <a:graphic>
          <a:graphicData uri="http://schemas.openxmlformats.org/drawingml/2006/table">
            <a:tbl>
              <a:tblPr/>
              <a:tblGrid>
                <a:gridCol w="2152650">
                  <a:extLst>
                    <a:ext uri="{9D8B030D-6E8A-4147-A177-3AD203B41FA5}">
                      <a16:colId xmlns:a16="http://schemas.microsoft.com/office/drawing/2014/main" val="3549161645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177869116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val="3042438244"/>
                    </a:ext>
                  </a:extLst>
                </a:gridCol>
              </a:tblGrid>
              <a:tr h="10288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Risco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Prevenção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Custo das Medidas (Euro)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8491360"/>
                  </a:ext>
                </a:extLst>
              </a:tr>
              <a:tr h="13489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Queda em altura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Acessos, guarda-corpos, redes, plataformas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60000</a:t>
                      </a: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082405"/>
                  </a:ext>
                </a:extLst>
              </a:tr>
              <a:tr h="10928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Contaminação com óleo de cofragem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Protecção Individual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Pulverização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250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5" marB="342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565212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11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97"/>
    </mc:Choice>
    <mc:Fallback xmlns="">
      <p:transition spd="slow" advTm="55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Critério da Utilidade (Exemplo)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7183" y="1727100"/>
            <a:ext cx="8520600" cy="3416400"/>
          </a:xfrm>
        </p:spPr>
        <p:txBody>
          <a:bodyPr/>
          <a:lstStyle/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Critério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adoptado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Estimar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as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possíveis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resultantes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Gravidade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dos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danos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causados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Soterramentos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Causas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mais</a:t>
            </a:r>
            <a:r>
              <a:rPr lang="en-US" altLang="en-US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relevantes</a:t>
            </a:r>
            <a:endParaRPr lang="en-US" altLang="en-US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b="1" dirty="0" smtClean="0">
              <a:latin typeface="Arial" panose="020B0604020202020204" pitchFamily="34" charset="0"/>
            </a:endParaRPr>
          </a:p>
        </p:txBody>
      </p:sp>
      <p:pic>
        <p:nvPicPr>
          <p:cNvPr id="15364" name="Picture 4" descr="C:\Programas\Ficheiros comuns\Microsoft Shared\Clipart\cagcat50\BD06663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3543300"/>
            <a:ext cx="1446610" cy="1254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4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25"/>
    </mc:Choice>
    <mc:Fallback xmlns="">
      <p:transition spd="slow" advTm="29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Critério da Utilidade</a:t>
            </a:r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Soterramentos</a:t>
            </a:r>
            <a: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en-US" altLang="en-US" b="1" smtClean="0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en-US" altLang="en-US" b="1" smtClean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91" name="Group 3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970025906"/>
              </p:ext>
            </p:extLst>
          </p:nvPr>
        </p:nvGraphicFramePr>
        <p:xfrm>
          <a:off x="1943100" y="1371600"/>
          <a:ext cx="5143500" cy="3439718"/>
        </p:xfrm>
        <a:graphic>
          <a:graphicData uri="http://schemas.openxmlformats.org/drawingml/2006/table">
            <a:tbl>
              <a:tblPr/>
              <a:tblGrid>
                <a:gridCol w="3086100">
                  <a:extLst>
                    <a:ext uri="{9D8B030D-6E8A-4147-A177-3AD203B41FA5}">
                      <a16:colId xmlns:a16="http://schemas.microsoft.com/office/drawing/2014/main" val="284386788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493959527"/>
                    </a:ext>
                  </a:extLst>
                </a:gridCol>
              </a:tblGrid>
              <a:tr h="4405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Causas </a:t>
                      </a:r>
                      <a:endParaRPr kumimoji="0" lang="en-US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Grau importância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311363"/>
                  </a:ext>
                </a:extLst>
              </a:tr>
              <a:tr h="4417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Falta de entivação (58%)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Primeiro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8541209"/>
                  </a:ext>
                </a:extLst>
              </a:tr>
              <a:tr h="617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Desabamento de muros (11%)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Segundo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5024452"/>
                  </a:ext>
                </a:extLst>
              </a:tr>
              <a:tr h="4405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Entivação deficiente (10%)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Terceiro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5580824"/>
                  </a:ext>
                </a:extLst>
              </a:tr>
              <a:tr h="617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Montagem/desmontagem (9%)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Quarto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5620341"/>
                  </a:ext>
                </a:extLst>
              </a:tr>
              <a:tr h="4417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Outros (8%)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Quinto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4521540"/>
                  </a:ext>
                </a:extLst>
              </a:tr>
              <a:tr h="4405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Inclinação do talude (4%)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Sexto</a:t>
                      </a:r>
                      <a:endParaRPr kumimoji="0" lang="en-US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890490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05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92"/>
    </mc:Choice>
    <mc:Fallback xmlns="">
      <p:transition spd="slow" advTm="54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285750"/>
            <a:ext cx="5829300" cy="857250"/>
          </a:xfrm>
        </p:spPr>
        <p:txBody>
          <a:bodyPr/>
          <a:lstStyle/>
          <a:p>
            <a:pPr eaLnBrk="1" hangingPunct="1"/>
            <a:r>
              <a:rPr lang="pt-PT" altLang="en-US" sz="2700" b="1">
                <a:latin typeface="Arial" panose="020B0604020202020204" pitchFamily="34" charset="0"/>
                <a:cs typeface="Times New Roman" panose="02020603050405020304" pitchFamily="18" charset="0"/>
              </a:rPr>
              <a:t>Critério da Frequência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5692" y="1173822"/>
            <a:ext cx="5829300" cy="3086100"/>
          </a:xfrm>
        </p:spPr>
        <p:txBody>
          <a:bodyPr/>
          <a:lstStyle/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Associação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probabilidades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ocorrência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estimativa</a:t>
            </a:r>
            <a:r>
              <a:rPr lang="pt-PT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das consequências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Índice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Ocorrência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: IO = A x 1000 / W</a:t>
            </a:r>
          </a:p>
          <a:p>
            <a:pPr algn="just" eaLnBrk="1" hangingPunct="1"/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A </a:t>
            </a:r>
            <a:r>
              <a:rPr lang="pt-PT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número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acidentes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na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construção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T </a:t>
            </a:r>
            <a:r>
              <a:rPr lang="pt-PT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número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trabalhadores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previsíveis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dos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acidentes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Ano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de 1997,  50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trabalhadores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Custos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directos</a:t>
            </a:r>
            <a:r>
              <a:rPr lang="en-US" altLang="en-US" sz="2100" b="1" dirty="0">
                <a:latin typeface="Arial" panose="020B0604020202020204" pitchFamily="34" charset="0"/>
                <a:cs typeface="Times New Roman" panose="02020603050405020304" pitchFamily="18" charset="0"/>
              </a:rPr>
              <a:t> e </a:t>
            </a:r>
            <a:r>
              <a:rPr lang="en-US" altLang="en-US" sz="21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seguros</a:t>
            </a:r>
            <a:endParaRPr lang="en-US" altLang="en-US" sz="21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100" b="1" dirty="0">
              <a:latin typeface="Arial" panose="020B0604020202020204" pitchFamily="34" charset="0"/>
            </a:endParaRPr>
          </a:p>
        </p:txBody>
      </p:sp>
      <p:pic>
        <p:nvPicPr>
          <p:cNvPr id="17412" name="Picture 4" descr="C:\Programas\Ficheiros comuns\Microsoft Shared\Clipart\cagcat50\BD04972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3686175"/>
            <a:ext cx="19431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6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58"/>
    </mc:Choice>
    <mc:Fallback xmlns="">
      <p:transition spd="slow" advTm="23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altLang="en-US" sz="2400" b="1">
                <a:latin typeface="Arial" panose="020B0604020202020204" pitchFamily="34" charset="0"/>
                <a:cs typeface="Times New Roman" panose="02020603050405020304" pitchFamily="18" charset="0"/>
              </a:rPr>
              <a:t>Critério de Frequência: Custos Directos Anuais Esperados</a:t>
            </a:r>
            <a:r>
              <a:rPr lang="en-US" altLang="en-US" b="1" smtClean="0"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25626" name="Group 26"/>
          <p:cNvGraphicFramePr>
            <a:graphicFrameLocks noGrp="1"/>
          </p:cNvGraphicFramePr>
          <p:nvPr>
            <p:ph type="tbl" idx="1"/>
          </p:nvPr>
        </p:nvGraphicFramePr>
        <p:xfrm>
          <a:off x="1657350" y="1485900"/>
          <a:ext cx="5943600" cy="3214688"/>
        </p:xfrm>
        <a:graphic>
          <a:graphicData uri="http://schemas.openxmlformats.org/drawingml/2006/table">
            <a:tbl>
              <a:tblPr/>
              <a:tblGrid>
                <a:gridCol w="1485900">
                  <a:extLst>
                    <a:ext uri="{9D8B030D-6E8A-4147-A177-3AD203B41FA5}">
                      <a16:colId xmlns:a16="http://schemas.microsoft.com/office/drawing/2014/main" val="1223326824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3473143517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1214849407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975174553"/>
                    </a:ext>
                  </a:extLst>
                </a:gridCol>
              </a:tblGrid>
              <a:tr h="11569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Tipo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de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Acidente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Custo médio (Euro)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IO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Custos esperados (Euro)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4757048"/>
                  </a:ext>
                </a:extLst>
              </a:tr>
              <a:tr h="10288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Fatal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89425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69,5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6215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3653145"/>
                  </a:ext>
                </a:extLst>
              </a:tr>
              <a:tr h="10288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Não Fatal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1975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17200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169850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6" marB="342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5745953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33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21"/>
    </mc:Choice>
    <mc:Fallback xmlns="">
      <p:transition spd="slow" advTm="58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b="1" dirty="0" err="1">
                <a:latin typeface="Arial" panose="020B0604020202020204" pitchFamily="34" charset="0"/>
                <a:cs typeface="Times New Roman" panose="02020603050405020304" pitchFamily="18" charset="0"/>
              </a:rPr>
              <a:t>Conclusõe</a:t>
            </a:r>
            <a:r>
              <a:rPr lang="en-US" altLang="en-US" sz="32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s</a:t>
            </a:r>
            <a:r>
              <a:rPr lang="en-US" altLang="en-US" sz="32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en-US" altLang="en-US" sz="32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en-US" altLang="en-US" sz="32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990" y="1810021"/>
            <a:ext cx="8520600" cy="3416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Teoria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da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decisão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na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gestão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da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segurança</a:t>
            </a:r>
            <a:endParaRPr lang="en-US" altLang="en-US" sz="24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Ferramenta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indispensável</a:t>
            </a:r>
            <a:endParaRPr lang="en-US" altLang="en-US" sz="24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Riscos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e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medidas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preventivas</a:t>
            </a:r>
            <a:endParaRPr lang="en-US" altLang="en-US" sz="24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Bases de dados com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informação</a:t>
            </a:r>
            <a:endParaRPr lang="en-US" altLang="en-US" sz="24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Amplas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e de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acesso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simples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Números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causas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consequências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e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informação</a:t>
            </a:r>
            <a:r>
              <a:rPr lang="en-US" altLang="en-US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relevante</a:t>
            </a:r>
            <a:endParaRPr lang="en-US" altLang="en-US" sz="2400" b="1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800" b="1" dirty="0" smtClean="0">
              <a:latin typeface="Arial" panose="020B0604020202020204" pitchFamily="34" charset="0"/>
            </a:endParaRPr>
          </a:p>
        </p:txBody>
      </p:sp>
      <p:pic>
        <p:nvPicPr>
          <p:cNvPr id="19460" name="Picture 4" descr="C:\Programas\Ficheiros comuns\Microsoft Shared\Clipart\cagcat50\BD07311_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0"/>
            <a:ext cx="1243013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00"/>
    </mc:Choice>
    <mc:Fallback xmlns="">
      <p:transition spd="slow" advTm="112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361</Words>
  <Application>Microsoft Office PowerPoint</Application>
  <PresentationFormat>On-screen Show (16:9)</PresentationFormat>
  <Paragraphs>114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Times New Roman</vt:lpstr>
      <vt:lpstr>Simple Light</vt:lpstr>
      <vt:lpstr>IV.2 Módulo 7 Análise do benefício da prevenção  de acidentes em obra</vt:lpstr>
      <vt:lpstr>Processos de análise  </vt:lpstr>
      <vt:lpstr>Critério da Racionalidade  (ou de Bernouilli) </vt:lpstr>
      <vt:lpstr>II. Critério da Utilidade </vt:lpstr>
      <vt:lpstr>III. Critério da Frequência </vt:lpstr>
      <vt:lpstr>Critério da Racionalidade (exemplo) </vt:lpstr>
      <vt:lpstr>Critério da Racionalidade:  Cofragem de Laje </vt:lpstr>
      <vt:lpstr>Critério da Utilidade (Exemplo) </vt:lpstr>
      <vt:lpstr>Critério da Utilidade: Soterramentos </vt:lpstr>
      <vt:lpstr>Critério da Frequência </vt:lpstr>
      <vt:lpstr>Critério de Frequência: Custos Directos Anuais Esperados </vt:lpstr>
      <vt:lpstr>Conclusões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Density Experiment</dc:title>
  <dc:creator>Nuno Regadas</dc:creator>
  <cp:lastModifiedBy>UP</cp:lastModifiedBy>
  <cp:revision>35</cp:revision>
  <dcterms:modified xsi:type="dcterms:W3CDTF">2018-11-09T20:44:37Z</dcterms:modified>
</cp:coreProperties>
</file>