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88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2017"/>
    <a:srgbClr val="FFE600"/>
    <a:srgbClr val="F8F8F8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Presentation Title">
    <p:bg>
      <p:bgPr>
        <a:solidFill>
          <a:srgbClr val="F8F8F8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19349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000" b="1">
                <a:solidFill>
                  <a:schemeClr val="tx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311700" y="3275046"/>
            <a:ext cx="8520600" cy="7926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5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8" name="Retângulo 17"/>
          <p:cNvSpPr/>
          <p:nvPr/>
        </p:nvSpPr>
        <p:spPr>
          <a:xfrm>
            <a:off x="4344008" y="3145312"/>
            <a:ext cx="455980" cy="113123"/>
          </a:xfrm>
          <a:prstGeom prst="rect">
            <a:avLst/>
          </a:prstGeom>
          <a:solidFill>
            <a:srgbClr val="B32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9" name="Shape 55"/>
          <p:cNvSpPr txBox="1">
            <a:spLocks/>
          </p:cNvSpPr>
          <p:nvPr/>
        </p:nvSpPr>
        <p:spPr>
          <a:xfrm>
            <a:off x="2081211" y="2638425"/>
            <a:ext cx="4981575" cy="40957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/>
            <a:r>
              <a:rPr lang="pt-PT" sz="1600" b="1" dirty="0" smtClean="0">
                <a:solidFill>
                  <a:srgbClr val="595959"/>
                </a:solidFill>
              </a:rPr>
              <a:t>Gestão na Construção</a:t>
            </a:r>
            <a:endParaRPr lang="pt-PT" sz="1600" b="1" dirty="0">
              <a:solidFill>
                <a:srgbClr val="595959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224" y="415033"/>
            <a:ext cx="1785548" cy="5742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, Description and Image">
    <p:bg>
      <p:bgPr>
        <a:solidFill>
          <a:srgbClr val="F8F8F8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 userDrawn="1"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4200"/>
              <a:buNone/>
              <a:defRPr sz="2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 dirty="0"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 dirty="0"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sz="quarter" idx="13"/>
          </p:nvPr>
        </p:nvSpPr>
        <p:spPr>
          <a:xfrm>
            <a:off x="4572000" y="0"/>
            <a:ext cx="4572000" cy="5143500"/>
          </a:xfrm>
        </p:spPr>
        <p:txBody>
          <a:bodyPr/>
          <a:lstStyle/>
          <a:p>
            <a:endParaRPr lang="pt-PT"/>
          </a:p>
        </p:txBody>
      </p:sp>
      <p:sp>
        <p:nvSpPr>
          <p:cNvPr id="10" name="Retângulo 9"/>
          <p:cNvSpPr/>
          <p:nvPr userDrawn="1"/>
        </p:nvSpPr>
        <p:spPr>
          <a:xfrm>
            <a:off x="265498" y="254279"/>
            <a:ext cx="4073859" cy="94063"/>
          </a:xfrm>
          <a:prstGeom prst="rect">
            <a:avLst/>
          </a:prstGeom>
          <a:solidFill>
            <a:srgbClr val="B32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54175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bg>
      <p:bgPr>
        <a:solidFill>
          <a:srgbClr val="F8F8F8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bg>
      <p:bgPr>
        <a:solidFill>
          <a:srgbClr val="F8F8F8"/>
        </a:solid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 defTabSz="914126" fontAlgn="base">
              <a:spcBef>
                <a:spcPct val="0"/>
              </a:spcBef>
              <a:spcAft>
                <a:spcPct val="0"/>
              </a:spcAft>
              <a:defRPr/>
            </a:pPr>
            <a:fld id="{02DC32AF-B853-4AA7-888E-D3FD2E0D4795}" type="datetime1">
              <a:rPr lang="en-GB" smtClean="0"/>
              <a:pPr defTabSz="914126" fontAlgn="base">
                <a:spcBef>
                  <a:spcPct val="0"/>
                </a:spcBef>
                <a:spcAft>
                  <a:spcPct val="0"/>
                </a:spcAft>
                <a:defRPr/>
              </a:pPr>
              <a:t>09/11/2018</a:t>
            </a:fld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 defTabSz="914126" fontAlgn="base">
              <a:spcBef>
                <a:spcPct val="0"/>
              </a:spcBef>
              <a:spcAft>
                <a:spcPct val="0"/>
              </a:spcAft>
              <a:defRPr/>
            </a:pPr>
            <a:fld id="{4BB1570C-CEEA-4F2D-9D04-422833B20F5E}" type="slidenum">
              <a:rPr lang="en-US" smtClean="0"/>
              <a:pPr defTabSz="914126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02616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000">
                <a:solidFill>
                  <a:schemeClr val="dk2"/>
                </a:solidFill>
              </a:rPr>
              <a:t>‹#›</a:t>
            </a:fld>
            <a:endParaRPr sz="10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60" r:id="rId2"/>
    <p:sldLayoutId id="2147483652" r:id="rId3"/>
    <p:sldLayoutId id="2147483653" r:id="rId4"/>
    <p:sldLayoutId id="2147483657" r:id="rId5"/>
    <p:sldLayoutId id="2147483658" r:id="rId6"/>
    <p:sldLayoutId id="2147483661" r:id="rId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6.jpe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32257" y="929510"/>
            <a:ext cx="8520600" cy="1649304"/>
          </a:xfrm>
        </p:spPr>
        <p:txBody>
          <a:bodyPr/>
          <a:lstStyle/>
          <a:p>
            <a:r>
              <a:rPr lang="pt-PT" sz="2800" dirty="0" smtClean="0"/>
              <a:t>IV.2 </a:t>
            </a:r>
            <a:r>
              <a:rPr lang="pt-PT" sz="2800" smtClean="0"/>
              <a:t>Módulo 4</a:t>
            </a:r>
            <a:r>
              <a:rPr lang="pt-PT" sz="2800" dirty="0" smtClean="0"/>
              <a:t/>
            </a:r>
            <a:br>
              <a:rPr lang="pt-PT" sz="2800" dirty="0" smtClean="0"/>
            </a:br>
            <a:r>
              <a:rPr lang="pt-BR" sz="2800" dirty="0"/>
              <a:t>Prevenção de acidentes e </a:t>
            </a:r>
            <a:r>
              <a:rPr lang="pt-BR" sz="2800" dirty="0" smtClean="0"/>
              <a:t/>
            </a:r>
            <a:br>
              <a:rPr lang="pt-BR" sz="2800" dirty="0" smtClean="0"/>
            </a:br>
            <a:r>
              <a:rPr lang="pt-BR" sz="2800" dirty="0" smtClean="0"/>
              <a:t>plano </a:t>
            </a:r>
            <a:r>
              <a:rPr lang="pt-BR" sz="2800" dirty="0"/>
              <a:t>de segurança de </a:t>
            </a:r>
            <a:r>
              <a:rPr lang="pt-BR" sz="2800" dirty="0" smtClean="0"/>
              <a:t>obra</a:t>
            </a:r>
            <a:endParaRPr lang="pt-PT" sz="2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1700" y="3275045"/>
            <a:ext cx="8520600" cy="1132567"/>
          </a:xfrm>
        </p:spPr>
        <p:txBody>
          <a:bodyPr/>
          <a:lstStyle/>
          <a:p>
            <a:r>
              <a:rPr lang="pt-PT" dirty="0" smtClean="0"/>
              <a:t>Alfredo Soeiro   </a:t>
            </a:r>
          </a:p>
          <a:p>
            <a:r>
              <a:rPr lang="pt-PT" dirty="0" smtClean="0"/>
              <a:t>10Nov18 ©</a:t>
            </a:r>
            <a:endParaRPr lang="pt-PT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05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70"/>
    </mc:Choice>
    <mc:Fallback xmlns="">
      <p:transition spd="slow" advTm="28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477711"/>
            <a:ext cx="7543800" cy="803951"/>
          </a:xfrm>
        </p:spPr>
        <p:txBody>
          <a:bodyPr>
            <a:normAutofit/>
          </a:bodyPr>
          <a:lstStyle/>
          <a:p>
            <a:pPr algn="ctr"/>
            <a:r>
              <a:rPr lang="pt-PT" sz="4050" dirty="0" smtClean="0">
                <a:solidFill>
                  <a:schemeClr val="accent1"/>
                </a:solidFill>
              </a:rPr>
              <a:t>Motivação</a:t>
            </a:r>
            <a:endParaRPr lang="en-US" sz="405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1858" y="1396237"/>
            <a:ext cx="7537450" cy="291216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700" dirty="0" err="1" smtClean="0"/>
              <a:t>Casos</a:t>
            </a:r>
            <a:r>
              <a:rPr lang="en-US" sz="2700" dirty="0" smtClean="0"/>
              <a:t> de </a:t>
            </a:r>
            <a:r>
              <a:rPr lang="en-US" sz="2700" dirty="0" err="1" smtClean="0"/>
              <a:t>estudo</a:t>
            </a:r>
            <a:r>
              <a:rPr lang="en-US" sz="2700" dirty="0" smtClean="0"/>
              <a:t> e </a:t>
            </a:r>
            <a:r>
              <a:rPr lang="en-US" sz="2700" dirty="0" err="1" smtClean="0"/>
              <a:t>utilização</a:t>
            </a:r>
            <a:r>
              <a:rPr lang="en-US" sz="2700" dirty="0" smtClean="0"/>
              <a:t> de BIM </a:t>
            </a:r>
            <a:r>
              <a:rPr lang="en-US" sz="2700" dirty="0" err="1" smtClean="0"/>
              <a:t>na</a:t>
            </a:r>
            <a:r>
              <a:rPr lang="en-US" sz="2700" dirty="0" smtClean="0"/>
              <a:t> </a:t>
            </a:r>
            <a:r>
              <a:rPr lang="en-US" sz="2700" dirty="0" err="1" smtClean="0"/>
              <a:t>prevenção</a:t>
            </a:r>
            <a:r>
              <a:rPr lang="en-US" sz="2700" dirty="0" smtClean="0"/>
              <a:t> de </a:t>
            </a:r>
            <a:r>
              <a:rPr lang="en-US" sz="2700" dirty="0" err="1" smtClean="0"/>
              <a:t>acidentes</a:t>
            </a:r>
            <a:endParaRPr lang="en-US" sz="27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700" dirty="0" err="1" smtClean="0">
                <a:solidFill>
                  <a:srgbClr val="00B050"/>
                </a:solidFill>
              </a:rPr>
              <a:t>Gestão</a:t>
            </a:r>
            <a:r>
              <a:rPr lang="en-US" sz="2700" dirty="0" smtClean="0">
                <a:solidFill>
                  <a:srgbClr val="00B050"/>
                </a:solidFill>
              </a:rPr>
              <a:t> da </a:t>
            </a:r>
            <a:r>
              <a:rPr lang="en-US" sz="2700" dirty="0" err="1" smtClean="0">
                <a:solidFill>
                  <a:srgbClr val="00B050"/>
                </a:solidFill>
              </a:rPr>
              <a:t>informação</a:t>
            </a:r>
            <a:r>
              <a:rPr lang="en-US" sz="2700" dirty="0" smtClean="0">
                <a:solidFill>
                  <a:srgbClr val="00B050"/>
                </a:solidFill>
              </a:rPr>
              <a:t> com </a:t>
            </a:r>
            <a:r>
              <a:rPr lang="en-US" sz="2700" dirty="0" err="1" smtClean="0">
                <a:solidFill>
                  <a:srgbClr val="00B050"/>
                </a:solidFill>
              </a:rPr>
              <a:t>apoio</a:t>
            </a:r>
            <a:r>
              <a:rPr lang="en-US" sz="2700" dirty="0" smtClean="0">
                <a:solidFill>
                  <a:srgbClr val="00B050"/>
                </a:solidFill>
              </a:rPr>
              <a:t> de </a:t>
            </a:r>
            <a:r>
              <a:rPr lang="en-US" sz="2700" dirty="0" err="1" smtClean="0">
                <a:solidFill>
                  <a:srgbClr val="00B050"/>
                </a:solidFill>
              </a:rPr>
              <a:t>ferramentas</a:t>
            </a:r>
            <a:r>
              <a:rPr lang="en-US" sz="2700" dirty="0" smtClean="0">
                <a:solidFill>
                  <a:srgbClr val="00B050"/>
                </a:solidFill>
              </a:rPr>
              <a:t> BIM </a:t>
            </a:r>
            <a:endParaRPr lang="en-US" sz="2700" dirty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700" dirty="0" err="1" smtClean="0"/>
              <a:t>Anticipar</a:t>
            </a:r>
            <a:r>
              <a:rPr lang="en-US" sz="2700" dirty="0" smtClean="0"/>
              <a:t>, </a:t>
            </a:r>
            <a:r>
              <a:rPr lang="en-US" sz="2700" dirty="0" err="1" smtClean="0"/>
              <a:t>identificar</a:t>
            </a:r>
            <a:r>
              <a:rPr lang="en-US" sz="2700" dirty="0" smtClean="0"/>
              <a:t> e </a:t>
            </a:r>
            <a:r>
              <a:rPr lang="en-US" sz="2700" dirty="0" err="1" smtClean="0"/>
              <a:t>evitar</a:t>
            </a:r>
            <a:r>
              <a:rPr lang="en-US" sz="2700" dirty="0" smtClean="0"/>
              <a:t> </a:t>
            </a:r>
            <a:r>
              <a:rPr lang="en-US" sz="2700" dirty="0" err="1" smtClean="0"/>
              <a:t>cenários</a:t>
            </a:r>
            <a:r>
              <a:rPr lang="en-US" sz="2700" dirty="0" smtClean="0"/>
              <a:t> que </a:t>
            </a:r>
            <a:r>
              <a:rPr lang="en-US" sz="2700" dirty="0" err="1" smtClean="0"/>
              <a:t>possam</a:t>
            </a:r>
            <a:r>
              <a:rPr lang="en-US" sz="2700" dirty="0" smtClean="0"/>
              <a:t> </a:t>
            </a:r>
            <a:r>
              <a:rPr lang="en-US" sz="2700" dirty="0" err="1" smtClean="0"/>
              <a:t>causar</a:t>
            </a:r>
            <a:r>
              <a:rPr lang="en-US" sz="2700" dirty="0" smtClean="0"/>
              <a:t> </a:t>
            </a:r>
            <a:r>
              <a:rPr lang="en-US" sz="2700" dirty="0" err="1" smtClean="0"/>
              <a:t>acidentes</a:t>
            </a:r>
            <a:r>
              <a:rPr lang="en-US" sz="2700" dirty="0" smtClean="0"/>
              <a:t> </a:t>
            </a:r>
            <a:r>
              <a:rPr lang="en-US" sz="2700" dirty="0" err="1" smtClean="0"/>
              <a:t>na</a:t>
            </a:r>
            <a:r>
              <a:rPr lang="en-US" sz="2700" dirty="0" smtClean="0"/>
              <a:t> </a:t>
            </a:r>
            <a:r>
              <a:rPr lang="en-US" sz="2700" dirty="0" err="1" smtClean="0"/>
              <a:t>construção</a:t>
            </a:r>
            <a:endParaRPr lang="en-US" sz="2700" dirty="0"/>
          </a:p>
          <a:p>
            <a:pPr marL="0" indent="0">
              <a:buNone/>
            </a:pPr>
            <a:endParaRPr lang="en-US" sz="2700" dirty="0">
              <a:solidFill>
                <a:srgbClr val="00B050"/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660660"/>
      </p:ext>
    </p:extLst>
  </p:cSld>
  <p:clrMapOvr>
    <a:masterClrMapping/>
  </p:clrMapOvr>
  <p:transition spd="slow" advTm="593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1171" y="678902"/>
            <a:ext cx="7543800" cy="823545"/>
          </a:xfrm>
        </p:spPr>
        <p:txBody>
          <a:bodyPr/>
          <a:lstStyle/>
          <a:p>
            <a:r>
              <a:rPr lang="pt-PT" b="1" dirty="0" smtClean="0">
                <a:solidFill>
                  <a:srgbClr val="0070C0"/>
                </a:solidFill>
                <a:effectLst/>
              </a:rPr>
              <a:t>1. Relatório da Dodge </a:t>
            </a:r>
            <a:r>
              <a:rPr lang="pt-PT" b="1" dirty="0">
                <a:solidFill>
                  <a:srgbClr val="0070C0"/>
                </a:solidFill>
                <a:effectLst/>
              </a:rPr>
              <a:t>Data &amp; </a:t>
            </a:r>
            <a:r>
              <a:rPr lang="pt-PT" b="1" dirty="0" smtClean="0">
                <a:solidFill>
                  <a:srgbClr val="0070C0"/>
                </a:solidFill>
                <a:effectLst/>
              </a:rPr>
              <a:t>Analytics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362" y="1604169"/>
            <a:ext cx="7765322" cy="333632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700" dirty="0" smtClean="0"/>
              <a:t>ROI – </a:t>
            </a:r>
            <a:r>
              <a:rPr lang="en-US" sz="2700" dirty="0" err="1" smtClean="0"/>
              <a:t>Retorno</a:t>
            </a:r>
            <a:r>
              <a:rPr lang="en-US" sz="2700" dirty="0" smtClean="0"/>
              <a:t> do </a:t>
            </a:r>
            <a:r>
              <a:rPr lang="en-US" sz="2700" dirty="0" err="1" smtClean="0"/>
              <a:t>Investimento</a:t>
            </a:r>
            <a:r>
              <a:rPr lang="en-US" sz="2700" dirty="0" smtClean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700" dirty="0" err="1" smtClean="0">
                <a:solidFill>
                  <a:srgbClr val="FFC000"/>
                </a:solidFill>
              </a:rPr>
              <a:t>Cumprimento</a:t>
            </a:r>
            <a:r>
              <a:rPr lang="en-US" sz="2700" dirty="0" smtClean="0">
                <a:solidFill>
                  <a:srgbClr val="FFC000"/>
                </a:solidFill>
              </a:rPr>
              <a:t> da </a:t>
            </a:r>
            <a:r>
              <a:rPr lang="en-US" sz="2700" dirty="0" err="1" smtClean="0">
                <a:solidFill>
                  <a:srgbClr val="FFC000"/>
                </a:solidFill>
              </a:rPr>
              <a:t>legislação</a:t>
            </a:r>
            <a:r>
              <a:rPr lang="en-US" sz="2700" dirty="0" smtClean="0">
                <a:solidFill>
                  <a:srgbClr val="FFC000"/>
                </a:solidFill>
              </a:rPr>
              <a:t> e </a:t>
            </a:r>
            <a:r>
              <a:rPr lang="en-US" sz="2700" dirty="0" err="1" smtClean="0">
                <a:solidFill>
                  <a:srgbClr val="FFC000"/>
                </a:solidFill>
              </a:rPr>
              <a:t>conflitos</a:t>
            </a:r>
            <a:r>
              <a:rPr lang="en-US" sz="2700" dirty="0" smtClean="0">
                <a:solidFill>
                  <a:srgbClr val="FFC000"/>
                </a:solidFill>
              </a:rPr>
              <a:t> entre </a:t>
            </a:r>
            <a:r>
              <a:rPr lang="en-US" sz="2700" dirty="0" err="1" smtClean="0">
                <a:solidFill>
                  <a:srgbClr val="FFC000"/>
                </a:solidFill>
              </a:rPr>
              <a:t>tarefas</a:t>
            </a:r>
            <a:endParaRPr lang="en-US" sz="2700" dirty="0">
              <a:solidFill>
                <a:srgbClr val="FFC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700" dirty="0" err="1" smtClean="0"/>
              <a:t>Simulações</a:t>
            </a:r>
            <a:r>
              <a:rPr lang="en-US" sz="2700" dirty="0" smtClean="0"/>
              <a:t>: </a:t>
            </a:r>
            <a:r>
              <a:rPr lang="en-US" sz="2700" dirty="0" err="1" smtClean="0"/>
              <a:t>valas</a:t>
            </a:r>
            <a:r>
              <a:rPr lang="en-US" sz="2700" dirty="0" smtClean="0"/>
              <a:t> e </a:t>
            </a:r>
            <a:r>
              <a:rPr lang="en-US" sz="2700" dirty="0" err="1" smtClean="0"/>
              <a:t>escavações</a:t>
            </a:r>
            <a:endParaRPr lang="en-US" sz="27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sz="2700" dirty="0" smtClean="0">
                <a:solidFill>
                  <a:srgbClr val="FFC000"/>
                </a:solidFill>
              </a:rPr>
              <a:t>% </a:t>
            </a:r>
            <a:r>
              <a:rPr lang="en-US" sz="2700" dirty="0" err="1" smtClean="0">
                <a:solidFill>
                  <a:srgbClr val="FFC000"/>
                </a:solidFill>
              </a:rPr>
              <a:t>pequena</a:t>
            </a:r>
            <a:r>
              <a:rPr lang="en-US" sz="2700" dirty="0" smtClean="0">
                <a:solidFill>
                  <a:srgbClr val="FFC000"/>
                </a:solidFill>
              </a:rPr>
              <a:t> de </a:t>
            </a:r>
            <a:r>
              <a:rPr lang="en-US" sz="2700" dirty="0" err="1" smtClean="0">
                <a:solidFill>
                  <a:srgbClr val="FFC000"/>
                </a:solidFill>
              </a:rPr>
              <a:t>dispositivos</a:t>
            </a:r>
            <a:r>
              <a:rPr lang="en-US" sz="2700" dirty="0" smtClean="0">
                <a:solidFill>
                  <a:srgbClr val="FFC000"/>
                </a:solidFill>
              </a:rPr>
              <a:t> </a:t>
            </a:r>
            <a:r>
              <a:rPr lang="en-US" sz="2700" dirty="0" err="1" smtClean="0">
                <a:solidFill>
                  <a:srgbClr val="FFC000"/>
                </a:solidFill>
              </a:rPr>
              <a:t>móveis</a:t>
            </a:r>
            <a:endParaRPr lang="en-US" sz="2700" dirty="0" smtClean="0">
              <a:solidFill>
                <a:srgbClr val="FFC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700" dirty="0" smtClean="0"/>
              <a:t>Skanska </a:t>
            </a:r>
            <a:r>
              <a:rPr lang="en-US" sz="2700" dirty="0" err="1" smtClean="0"/>
              <a:t>adicionou</a:t>
            </a:r>
            <a:r>
              <a:rPr lang="en-US" sz="2700" dirty="0" smtClean="0"/>
              <a:t> o </a:t>
            </a:r>
            <a:r>
              <a:rPr lang="en-US" sz="2700" dirty="0" err="1" smtClean="0"/>
              <a:t>efeito</a:t>
            </a:r>
            <a:r>
              <a:rPr lang="en-US" sz="2700" dirty="0" smtClean="0"/>
              <a:t> da </a:t>
            </a:r>
            <a:r>
              <a:rPr lang="en-US" sz="2700" dirty="0" err="1" smtClean="0"/>
              <a:t>gravidade</a:t>
            </a:r>
            <a:r>
              <a:rPr lang="en-US" sz="2700" dirty="0" smtClean="0"/>
              <a:t> </a:t>
            </a:r>
            <a:endParaRPr lang="en-US" sz="27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75647"/>
      </p:ext>
    </p:extLst>
  </p:cSld>
  <p:clrMapOvr>
    <a:masterClrMapping/>
  </p:clrMapOvr>
  <p:transition spd="slow" advTm="1204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9459" y="505345"/>
            <a:ext cx="7543800" cy="686385"/>
          </a:xfrm>
        </p:spPr>
        <p:txBody>
          <a:bodyPr/>
          <a:lstStyle/>
          <a:p>
            <a:r>
              <a:rPr lang="en-US" b="1" dirty="0">
                <a:solidFill>
                  <a:schemeClr val="accent1"/>
                </a:solidFill>
                <a:latin typeface="+mn-lt"/>
              </a:rPr>
              <a:t>2. BIM for Zero </a:t>
            </a:r>
            <a:r>
              <a:rPr lang="en-US" b="1" dirty="0" smtClean="0">
                <a:solidFill>
                  <a:schemeClr val="accent1"/>
                </a:solidFill>
                <a:latin typeface="+mn-lt"/>
              </a:rPr>
              <a:t>Harm (BIM para Zero </a:t>
            </a:r>
            <a:r>
              <a:rPr lang="en-US" b="1" dirty="0" err="1" smtClean="0">
                <a:solidFill>
                  <a:schemeClr val="accent1"/>
                </a:solidFill>
                <a:latin typeface="+mn-lt"/>
              </a:rPr>
              <a:t>acidentes</a:t>
            </a:r>
            <a:r>
              <a:rPr lang="en-US" b="1" dirty="0" smtClean="0">
                <a:solidFill>
                  <a:schemeClr val="accent1"/>
                </a:solidFill>
                <a:latin typeface="+mn-lt"/>
              </a:rPr>
              <a:t>)</a:t>
            </a:r>
            <a:endParaRPr lang="en-US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7438" y="1694068"/>
            <a:ext cx="7537450" cy="2912163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700" dirty="0"/>
              <a:t>Balfour Beatty – </a:t>
            </a:r>
            <a:r>
              <a:rPr lang="en-US" sz="2700" dirty="0" err="1" smtClean="0"/>
              <a:t>Trabalho</a:t>
            </a:r>
            <a:r>
              <a:rPr lang="en-US" sz="2700" dirty="0" smtClean="0"/>
              <a:t> </a:t>
            </a:r>
            <a:r>
              <a:rPr lang="en-US" sz="2700" dirty="0" err="1" smtClean="0"/>
              <a:t>conjunto</a:t>
            </a:r>
            <a:r>
              <a:rPr lang="en-US" sz="2700" dirty="0" smtClean="0"/>
              <a:t> de </a:t>
            </a:r>
            <a:r>
              <a:rPr lang="en-US" sz="2700" dirty="0" err="1" smtClean="0"/>
              <a:t>equipas</a:t>
            </a:r>
            <a:r>
              <a:rPr lang="en-US" sz="2700" dirty="0" smtClean="0"/>
              <a:t> de </a:t>
            </a:r>
            <a:r>
              <a:rPr lang="en-US" sz="2700" dirty="0" err="1" smtClean="0"/>
              <a:t>Eliminação</a:t>
            </a:r>
            <a:r>
              <a:rPr lang="en-US" sz="2700" dirty="0" smtClean="0"/>
              <a:t> de </a:t>
            </a:r>
            <a:r>
              <a:rPr lang="en-US" sz="2700" dirty="0" err="1" smtClean="0"/>
              <a:t>Perdas</a:t>
            </a:r>
            <a:r>
              <a:rPr lang="en-US" sz="2700" dirty="0" smtClean="0"/>
              <a:t> e </a:t>
            </a:r>
            <a:r>
              <a:rPr lang="en-US" sz="2700" dirty="0" err="1" smtClean="0"/>
              <a:t>Tecnologia</a:t>
            </a:r>
            <a:r>
              <a:rPr lang="en-US" sz="2700" dirty="0" smtClean="0"/>
              <a:t> de </a:t>
            </a:r>
            <a:r>
              <a:rPr lang="en-US" sz="2700" dirty="0" err="1" smtClean="0"/>
              <a:t>Processos</a:t>
            </a:r>
            <a:r>
              <a:rPr lang="pt-PT" sz="2700" dirty="0" smtClean="0"/>
              <a:t> </a:t>
            </a:r>
            <a:endParaRPr lang="pt-PT" sz="2700" dirty="0"/>
          </a:p>
          <a:p>
            <a:pPr>
              <a:buFont typeface="Wingdings" panose="05000000000000000000" pitchFamily="2" charset="2"/>
              <a:buChar char="Ø"/>
            </a:pPr>
            <a:r>
              <a:rPr lang="pt-PT" sz="2700" dirty="0" smtClean="0">
                <a:solidFill>
                  <a:srgbClr val="00B050"/>
                </a:solidFill>
              </a:rPr>
              <a:t>Mudar a cultura da empresa na área de Saúde e Prevençaõ</a:t>
            </a:r>
            <a:endParaRPr lang="pt-PT" sz="2700" dirty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pt-PT" sz="2700" dirty="0" smtClean="0"/>
              <a:t>Treino dos trabalhadores, técnicos e sub-empreiteiros sobre Segurança</a:t>
            </a:r>
            <a:endParaRPr lang="pt-PT" sz="2700" dirty="0"/>
          </a:p>
          <a:p>
            <a:pPr>
              <a:buFont typeface="Wingdings" panose="05000000000000000000" pitchFamily="2" charset="2"/>
              <a:buChar char="Ø"/>
            </a:pPr>
            <a:r>
              <a:rPr lang="pt-PT" sz="2700" dirty="0" smtClean="0">
                <a:solidFill>
                  <a:srgbClr val="00B050"/>
                </a:solidFill>
              </a:rPr>
              <a:t>Simulação de tarefas com risco</a:t>
            </a:r>
            <a:endParaRPr lang="en-US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486497"/>
      </p:ext>
    </p:extLst>
  </p:cSld>
  <p:clrMapOvr>
    <a:masterClrMapping/>
  </p:clrMapOvr>
  <p:transition spd="slow" advTm="425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furniture, bed&#10;&#10;Description generated with high confidenc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6716" y="229807"/>
            <a:ext cx="4029074" cy="2246209"/>
          </a:xfrm>
          <a:prstGeom prst="rect">
            <a:avLst/>
          </a:prstGeom>
        </p:spPr>
      </p:pic>
      <p:pic>
        <p:nvPicPr>
          <p:cNvPr id="4" name="Picture 3" descr="A picture containing screenshot&#10;&#10;Description generated with very high confidenc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642" y="827968"/>
            <a:ext cx="4029074" cy="192388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257493"/>
            <a:ext cx="5715000" cy="1409700"/>
          </a:xfrm>
          <a:prstGeom prst="rect">
            <a:avLst/>
          </a:prstGeom>
        </p:spPr>
      </p:pic>
      <p:sp>
        <p:nvSpPr>
          <p:cNvPr id="14" name="TextBox 2"/>
          <p:cNvSpPr txBox="1"/>
          <p:nvPr/>
        </p:nvSpPr>
        <p:spPr>
          <a:xfrm>
            <a:off x="180140" y="4713943"/>
            <a:ext cx="57150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/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50" dirty="0"/>
              <a:t> </a:t>
            </a:r>
            <a:r>
              <a:rPr lang="en-US" sz="1050" dirty="0" err="1" smtClean="0"/>
              <a:t>Exemplos</a:t>
            </a:r>
            <a:r>
              <a:rPr lang="en-US" sz="1050" dirty="0" smtClean="0"/>
              <a:t> de </a:t>
            </a:r>
            <a:r>
              <a:rPr lang="en-US" sz="1050" dirty="0" err="1" smtClean="0"/>
              <a:t>equipamento</a:t>
            </a:r>
            <a:r>
              <a:rPr lang="en-US" sz="1050" dirty="0" smtClean="0"/>
              <a:t> de </a:t>
            </a:r>
            <a:r>
              <a:rPr lang="en-US" sz="1050" dirty="0" err="1" smtClean="0"/>
              <a:t>proteção</a:t>
            </a:r>
            <a:r>
              <a:rPr lang="en-US" sz="1050" dirty="0" smtClean="0"/>
              <a:t> para </a:t>
            </a:r>
            <a:r>
              <a:rPr lang="en-US" sz="1050" dirty="0" err="1" smtClean="0"/>
              <a:t>escadas</a:t>
            </a:r>
            <a:r>
              <a:rPr lang="en-US" sz="1050" dirty="0" smtClean="0"/>
              <a:t>, </a:t>
            </a:r>
            <a:r>
              <a:rPr lang="en-US" sz="1050" dirty="0" err="1" smtClean="0"/>
              <a:t>limites</a:t>
            </a:r>
            <a:r>
              <a:rPr lang="en-US" sz="1050" dirty="0" smtClean="0"/>
              <a:t> de </a:t>
            </a:r>
            <a:r>
              <a:rPr lang="en-US" sz="1050" dirty="0" err="1" smtClean="0"/>
              <a:t>lajes</a:t>
            </a:r>
            <a:r>
              <a:rPr lang="en-US" sz="1050" dirty="0" smtClean="0"/>
              <a:t> e </a:t>
            </a:r>
            <a:r>
              <a:rPr lang="en-US" sz="1050" dirty="0" err="1" smtClean="0"/>
              <a:t>aberturas</a:t>
            </a:r>
            <a:r>
              <a:rPr lang="en-US" sz="1050" dirty="0" smtClean="0"/>
              <a:t> </a:t>
            </a:r>
            <a:r>
              <a:rPr lang="en-US" sz="1050" dirty="0" err="1" smtClean="0"/>
              <a:t>em</a:t>
            </a:r>
            <a:r>
              <a:rPr lang="en-US" sz="1050" dirty="0" smtClean="0"/>
              <a:t> </a:t>
            </a:r>
            <a:r>
              <a:rPr lang="en-US" sz="1050" dirty="0" err="1" smtClean="0"/>
              <a:t>lajes</a:t>
            </a:r>
            <a:r>
              <a:rPr lang="en-US" sz="1050" dirty="0" smtClean="0"/>
              <a:t> com </a:t>
            </a:r>
            <a:r>
              <a:rPr lang="en-US" sz="1050" dirty="0" err="1" smtClean="0"/>
              <a:t>formas</a:t>
            </a:r>
            <a:r>
              <a:rPr lang="en-US" sz="1050" dirty="0" smtClean="0"/>
              <a:t> e </a:t>
            </a:r>
            <a:r>
              <a:rPr lang="en-US" sz="1050" dirty="0" err="1" smtClean="0"/>
              <a:t>dimensões</a:t>
            </a:r>
            <a:r>
              <a:rPr lang="en-US" sz="1050" dirty="0" smtClean="0"/>
              <a:t> </a:t>
            </a:r>
            <a:r>
              <a:rPr lang="en-US" sz="1050" dirty="0" err="1" smtClean="0"/>
              <a:t>diferentes</a:t>
            </a:r>
            <a:endParaRPr lang="en-US" sz="1050" dirty="0"/>
          </a:p>
        </p:txBody>
      </p:sp>
      <p:sp>
        <p:nvSpPr>
          <p:cNvPr id="5" name="TextBox 4"/>
          <p:cNvSpPr txBox="1"/>
          <p:nvPr/>
        </p:nvSpPr>
        <p:spPr>
          <a:xfrm>
            <a:off x="4768447" y="2539873"/>
            <a:ext cx="3563711" cy="253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400"/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cap="none" baseline="0">
                <a:effectLst/>
              </a:defRPr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>
                <a:effectLst/>
              </a:defRPr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cap="none" baseline="0">
                <a:effectLst/>
              </a:defRPr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>
                <a:effectLst/>
              </a:defRPr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>
                <a:effectLst/>
              </a:defRPr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>
                <a:effectLst/>
              </a:defRPr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baseline="0">
                <a:effectLst/>
              </a:defRPr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baseline="0">
                <a:effectLst/>
              </a:defRPr>
            </a:lvl9pPr>
          </a:lstStyle>
          <a:p>
            <a:r>
              <a:rPr lang="en-US" sz="1050" dirty="0" err="1" smtClean="0"/>
              <a:t>Deteção</a:t>
            </a:r>
            <a:r>
              <a:rPr lang="en-US" sz="1050" dirty="0" smtClean="0"/>
              <a:t> </a:t>
            </a:r>
            <a:r>
              <a:rPr lang="en-US" sz="1050" dirty="0" err="1" smtClean="0"/>
              <a:t>automática</a:t>
            </a:r>
            <a:r>
              <a:rPr lang="en-US" sz="1050" dirty="0" smtClean="0"/>
              <a:t> de </a:t>
            </a:r>
            <a:r>
              <a:rPr lang="en-US" sz="1050" dirty="0" err="1" smtClean="0"/>
              <a:t>risco</a:t>
            </a:r>
            <a:r>
              <a:rPr lang="en-US" sz="1050" dirty="0" smtClean="0"/>
              <a:t> de </a:t>
            </a:r>
            <a:r>
              <a:rPr lang="en-US" sz="1050" dirty="0" err="1" smtClean="0"/>
              <a:t>quedas</a:t>
            </a:r>
            <a:endParaRPr lang="en-US" sz="1050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69685" y="2739338"/>
            <a:ext cx="3984986" cy="415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en-US" altLang="en-US" sz="1050" dirty="0" err="1" smtClean="0"/>
              <a:t>Casos</a:t>
            </a:r>
            <a:r>
              <a:rPr lang="en-US" altLang="en-US" sz="1050" dirty="0" smtClean="0"/>
              <a:t> de </a:t>
            </a:r>
            <a:r>
              <a:rPr lang="en-US" altLang="en-US" sz="1050" dirty="0" err="1" smtClean="0"/>
              <a:t>prevenção</a:t>
            </a:r>
            <a:r>
              <a:rPr lang="en-US" altLang="en-US" sz="1050" dirty="0" smtClean="0"/>
              <a:t> de </a:t>
            </a:r>
            <a:r>
              <a:rPr lang="en-US" altLang="en-US" sz="1050" dirty="0" err="1" smtClean="0"/>
              <a:t>quedas</a:t>
            </a:r>
            <a:endParaRPr lang="en-US" altLang="en-US" sz="1050" dirty="0"/>
          </a:p>
          <a:p>
            <a:pPr algn="ctr"/>
            <a:r>
              <a:rPr lang="en-US" altLang="en-US" sz="1050" dirty="0"/>
              <a:t> </a:t>
            </a:r>
            <a:r>
              <a:rPr lang="en-US" altLang="en-US" sz="1050" dirty="0" smtClean="0"/>
              <a:t>(</a:t>
            </a:r>
            <a:r>
              <a:rPr lang="en-US" altLang="en-US" sz="1050" dirty="0" err="1" smtClean="0"/>
              <a:t>limites</a:t>
            </a:r>
            <a:r>
              <a:rPr lang="en-US" altLang="en-US" sz="1050" dirty="0" smtClean="0"/>
              <a:t> que </a:t>
            </a:r>
            <a:r>
              <a:rPr lang="en-US" altLang="en-US" sz="1050" dirty="0" err="1" smtClean="0"/>
              <a:t>precisam</a:t>
            </a:r>
            <a:r>
              <a:rPr lang="en-US" altLang="en-US" sz="1050" dirty="0" smtClean="0"/>
              <a:t> de </a:t>
            </a:r>
            <a:r>
              <a:rPr lang="en-US" altLang="en-US" sz="1050" dirty="0" err="1" smtClean="0"/>
              <a:t>proteção</a:t>
            </a:r>
            <a:r>
              <a:rPr lang="en-US" altLang="en-US" sz="1050" dirty="0" smtClean="0"/>
              <a:t> a </a:t>
            </a:r>
            <a:r>
              <a:rPr lang="en-US" altLang="en-US" sz="1050" dirty="0" err="1" smtClean="0"/>
              <a:t>vermelho</a:t>
            </a:r>
            <a:r>
              <a:rPr lang="en-US" altLang="en-US" sz="1050" dirty="0" smtClean="0"/>
              <a:t>).</a:t>
            </a:r>
            <a:endParaRPr lang="en-US" altLang="en-US" sz="105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7"/>
          <a:srcRect r="36183"/>
          <a:stretch/>
        </p:blipFill>
        <p:spPr>
          <a:xfrm>
            <a:off x="5737043" y="3000443"/>
            <a:ext cx="2849839" cy="1582394"/>
          </a:xfrm>
          <a:prstGeom prst="rect">
            <a:avLst/>
          </a:prstGeom>
        </p:spPr>
      </p:pic>
      <p:sp>
        <p:nvSpPr>
          <p:cNvPr id="18" name="TextBox 2"/>
          <p:cNvSpPr txBox="1"/>
          <p:nvPr/>
        </p:nvSpPr>
        <p:spPr>
          <a:xfrm>
            <a:off x="5895140" y="4663839"/>
            <a:ext cx="284983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/>
            </a:lvl1pPr>
            <a:lvl2pPr defTabSz="914400"/>
            <a:lvl3pPr defTabSz="914400"/>
            <a:lvl4pPr defTabSz="914400"/>
            <a:lvl5pPr defTabSz="914400"/>
            <a:lvl6pPr defTabSz="914400"/>
            <a:lvl7pPr defTabSz="914400"/>
            <a:lvl8pPr defTabSz="914400"/>
            <a:lvl9pPr defTabSz="914400"/>
          </a:lstStyle>
          <a:p>
            <a:r>
              <a:rPr lang="en-US" sz="1050" dirty="0" err="1" smtClean="0"/>
              <a:t>Exemplos</a:t>
            </a:r>
            <a:r>
              <a:rPr lang="en-US" sz="1050" dirty="0" smtClean="0"/>
              <a:t> de </a:t>
            </a:r>
            <a:r>
              <a:rPr lang="en-US" sz="1050" dirty="0" err="1" smtClean="0"/>
              <a:t>abertura</a:t>
            </a:r>
            <a:r>
              <a:rPr lang="en-US" sz="1050" dirty="0" smtClean="0"/>
              <a:t> </a:t>
            </a:r>
            <a:r>
              <a:rPr lang="en-US" sz="1050" dirty="0" err="1" smtClean="0"/>
              <a:t>em</a:t>
            </a:r>
            <a:r>
              <a:rPr lang="en-US" sz="1050" dirty="0" smtClean="0"/>
              <a:t> </a:t>
            </a:r>
            <a:r>
              <a:rPr lang="en-US" sz="1050" dirty="0" err="1" smtClean="0"/>
              <a:t>paredes</a:t>
            </a:r>
            <a:r>
              <a:rPr lang="en-US" sz="1050" dirty="0" smtClean="0"/>
              <a:t> </a:t>
            </a:r>
            <a:r>
              <a:rPr lang="en-US" sz="1050" dirty="0" err="1" smtClean="0"/>
              <a:t>exteriores</a:t>
            </a:r>
            <a:r>
              <a:rPr lang="en-US" sz="1050" dirty="0" smtClean="0"/>
              <a:t> e </a:t>
            </a:r>
            <a:r>
              <a:rPr lang="en-US" sz="1050" dirty="0" err="1" smtClean="0"/>
              <a:t>proteção</a:t>
            </a:r>
            <a:r>
              <a:rPr lang="en-US" sz="1050" dirty="0" smtClean="0"/>
              <a:t> </a:t>
            </a:r>
            <a:r>
              <a:rPr lang="en-US" sz="1050" dirty="0" err="1" smtClean="0"/>
              <a:t>colocada</a:t>
            </a:r>
            <a:r>
              <a:rPr lang="en-US" sz="1050" dirty="0" smtClean="0"/>
              <a:t>.</a:t>
            </a:r>
            <a:endParaRPr lang="en-US" sz="105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89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81"/>
    </mc:Choice>
    <mc:Fallback xmlns="">
      <p:transition spd="slow" advTm="40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5153" y="744012"/>
            <a:ext cx="7543800" cy="950908"/>
          </a:xfrm>
        </p:spPr>
        <p:txBody>
          <a:bodyPr/>
          <a:lstStyle/>
          <a:p>
            <a:r>
              <a:rPr lang="en-US" b="1" dirty="0" smtClean="0">
                <a:solidFill>
                  <a:srgbClr val="0070C0"/>
                </a:solidFill>
                <a:latin typeface="+mn-lt"/>
              </a:rPr>
              <a:t>3. </a:t>
            </a:r>
            <a:r>
              <a:rPr lang="pt-PT" b="1" dirty="0" smtClean="0">
                <a:solidFill>
                  <a:srgbClr val="0070C0"/>
                </a:solidFill>
                <a:effectLst/>
                <a:latin typeface="+mn-lt"/>
              </a:rPr>
              <a:t>Uso de BIM </a:t>
            </a:r>
            <a:r>
              <a:rPr lang="pt-PT" b="1" dirty="0">
                <a:solidFill>
                  <a:srgbClr val="0070C0"/>
                </a:solidFill>
                <a:effectLst/>
                <a:latin typeface="+mn-lt"/>
              </a:rPr>
              <a:t>360</a:t>
            </a:r>
            <a:endParaRPr lang="en-US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8534" y="1584360"/>
            <a:ext cx="7537450" cy="29121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3000" dirty="0" err="1" smtClean="0"/>
              <a:t>Uso</a:t>
            </a:r>
            <a:r>
              <a:rPr lang="en-US" sz="3000" dirty="0" smtClean="0"/>
              <a:t> de Apps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000" dirty="0" err="1" smtClean="0">
                <a:solidFill>
                  <a:srgbClr val="00B050"/>
                </a:solidFill>
              </a:rPr>
              <a:t>Dispositivos</a:t>
            </a:r>
            <a:r>
              <a:rPr lang="en-US" sz="3000" dirty="0" smtClean="0">
                <a:solidFill>
                  <a:srgbClr val="00B050"/>
                </a:solidFill>
              </a:rPr>
              <a:t> </a:t>
            </a:r>
            <a:r>
              <a:rPr lang="en-US" sz="3000" dirty="0" err="1" smtClean="0">
                <a:solidFill>
                  <a:srgbClr val="00B050"/>
                </a:solidFill>
              </a:rPr>
              <a:t>móveis</a:t>
            </a:r>
            <a:endParaRPr lang="en-US" sz="3000" dirty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pt-PT" sz="3000" dirty="0" smtClean="0">
                <a:solidFill>
                  <a:srgbClr val="00B050"/>
                </a:solidFill>
              </a:rPr>
              <a:t>Tarefas de prevenção previstas vs. executadas</a:t>
            </a:r>
            <a:endParaRPr lang="pt-PT" sz="3000" dirty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pt-PT" sz="3000" dirty="0" smtClean="0"/>
              <a:t>Verificação de medidas do plano de segurança no modelo BIM</a:t>
            </a:r>
          </a:p>
          <a:p>
            <a:pPr marL="0" indent="0">
              <a:buNone/>
            </a:pPr>
            <a:endParaRPr lang="pt-PT" sz="2400" dirty="0"/>
          </a:p>
          <a:p>
            <a:endParaRPr lang="en-US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658998"/>
      </p:ext>
    </p:extLst>
  </p:cSld>
  <p:clrMapOvr>
    <a:masterClrMapping/>
  </p:clrMapOvr>
  <p:transition spd="slow" advTm="554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5" descr="A close up of a map&#10;&#10;Description generated with high confidence"/>
          <p:cNvPicPr>
            <a:picLocks noChangeAspect="1"/>
          </p:cNvPicPr>
          <p:nvPr/>
        </p:nvPicPr>
        <p:blipFill rotWithShape="1">
          <a:blip r:embed="rId4"/>
          <a:srcRect t="3490" r="1530"/>
          <a:stretch/>
        </p:blipFill>
        <p:spPr>
          <a:xfrm>
            <a:off x="294782" y="916985"/>
            <a:ext cx="7929563" cy="381303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17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53"/>
    </mc:Choice>
    <mc:Fallback xmlns="">
      <p:transition spd="slow" advTm="54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0822" y="631624"/>
            <a:ext cx="7543800" cy="833342"/>
          </a:xfrm>
        </p:spPr>
        <p:txBody>
          <a:bodyPr/>
          <a:lstStyle/>
          <a:p>
            <a:r>
              <a:rPr lang="en-US" b="1" dirty="0" smtClean="0">
                <a:solidFill>
                  <a:srgbClr val="0070C0"/>
                </a:solidFill>
                <a:latin typeface="+mn-lt"/>
              </a:rPr>
              <a:t>4. </a:t>
            </a:r>
            <a:r>
              <a:rPr lang="pt-PT" b="1" dirty="0">
                <a:solidFill>
                  <a:srgbClr val="0070C0"/>
                </a:solidFill>
                <a:effectLst/>
                <a:latin typeface="+mn-lt"/>
              </a:rPr>
              <a:t>Hourigan</a:t>
            </a:r>
            <a:endParaRPr lang="en-US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550" y="1669506"/>
            <a:ext cx="7537450" cy="2912163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pt-PT" sz="3000" dirty="0" smtClean="0"/>
              <a:t>Representação virtual do estaleiro (canteiro) </a:t>
            </a:r>
            <a:endParaRPr lang="pt-PT" sz="3000" dirty="0"/>
          </a:p>
          <a:p>
            <a:pPr>
              <a:buFont typeface="Wingdings" panose="05000000000000000000" pitchFamily="2" charset="2"/>
              <a:buChar char="Ø"/>
            </a:pPr>
            <a:r>
              <a:rPr lang="pt-PT" sz="3000" dirty="0" smtClean="0">
                <a:solidFill>
                  <a:srgbClr val="00B050"/>
                </a:solidFill>
              </a:rPr>
              <a:t>Visualização </a:t>
            </a:r>
            <a:r>
              <a:rPr lang="pt-PT" sz="3000" dirty="0">
                <a:solidFill>
                  <a:srgbClr val="00B050"/>
                </a:solidFill>
              </a:rPr>
              <a:t>4D </a:t>
            </a:r>
            <a:r>
              <a:rPr lang="pt-PT" sz="3000" dirty="0" smtClean="0">
                <a:solidFill>
                  <a:srgbClr val="00B050"/>
                </a:solidFill>
              </a:rPr>
              <a:t>(3D + tempo) permitindo identificação dos riscos devido a estruturas temporárias</a:t>
            </a:r>
            <a:endParaRPr lang="pt-PT" sz="3000" dirty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pt-PT" sz="3000" dirty="0" smtClean="0"/>
              <a:t>Análise de alternativas de processos de execução </a:t>
            </a:r>
            <a:endParaRPr lang="pt-PT" sz="3000" dirty="0"/>
          </a:p>
          <a:p>
            <a:pPr>
              <a:buFont typeface="Wingdings" panose="05000000000000000000" pitchFamily="2" charset="2"/>
              <a:buChar char="Ø"/>
            </a:pPr>
            <a:r>
              <a:rPr lang="pt-PT" sz="3000" dirty="0" smtClean="0">
                <a:solidFill>
                  <a:srgbClr val="00B050"/>
                </a:solidFill>
              </a:rPr>
              <a:t>Nível de riscos e de preços</a:t>
            </a:r>
            <a:endParaRPr lang="en-US" sz="3000" dirty="0">
              <a:solidFill>
                <a:srgbClr val="00B050"/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884234"/>
      </p:ext>
    </p:extLst>
  </p:cSld>
  <p:clrMapOvr>
    <a:masterClrMapping/>
  </p:clrMapOvr>
  <p:transition spd="slow" advTm="83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t="7802"/>
          <a:stretch/>
        </p:blipFill>
        <p:spPr>
          <a:xfrm>
            <a:off x="1328419" y="1224103"/>
            <a:ext cx="6506934" cy="2113475"/>
          </a:xfrm>
          <a:prstGeom prst="rect">
            <a:avLst/>
          </a:prstGeom>
        </p:spPr>
      </p:pic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32547" y="3762532"/>
            <a:ext cx="6482258" cy="489320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1050" dirty="0"/>
              <a:t>4D </a:t>
            </a:r>
            <a:r>
              <a:rPr lang="en-US" sz="1050" dirty="0" err="1" smtClean="0"/>
              <a:t>simulação</a:t>
            </a:r>
            <a:r>
              <a:rPr lang="en-US" sz="1050" dirty="0" smtClean="0"/>
              <a:t> </a:t>
            </a:r>
            <a:r>
              <a:rPr lang="en-US" sz="1050" dirty="0" err="1" smtClean="0"/>
              <a:t>ao</a:t>
            </a:r>
            <a:r>
              <a:rPr lang="en-US" sz="1050" dirty="0" smtClean="0"/>
              <a:t> </a:t>
            </a:r>
            <a:r>
              <a:rPr lang="en-US" sz="1050" dirty="0" err="1" smtClean="0"/>
              <a:t>longo</a:t>
            </a:r>
            <a:r>
              <a:rPr lang="en-US" sz="1050" dirty="0" smtClean="0"/>
              <a:t> do </a:t>
            </a:r>
            <a:r>
              <a:rPr lang="en-US" sz="1050" dirty="0" err="1" smtClean="0"/>
              <a:t>planeamento</a:t>
            </a:r>
            <a:r>
              <a:rPr lang="en-US" sz="1050" dirty="0" smtClean="0"/>
              <a:t> (</a:t>
            </a:r>
            <a:r>
              <a:rPr lang="en-US" sz="1050" dirty="0" err="1" smtClean="0"/>
              <a:t>Laranja</a:t>
            </a:r>
            <a:r>
              <a:rPr lang="en-US" sz="1050" dirty="0" smtClean="0"/>
              <a:t>- </a:t>
            </a:r>
            <a:r>
              <a:rPr lang="en-US" sz="1050" dirty="0" err="1" smtClean="0"/>
              <a:t>requer</a:t>
            </a:r>
            <a:r>
              <a:rPr lang="en-US" sz="1050" dirty="0" smtClean="0"/>
              <a:t> </a:t>
            </a:r>
            <a:r>
              <a:rPr lang="en-US" sz="1050" dirty="0" err="1" smtClean="0"/>
              <a:t>equipamento</a:t>
            </a:r>
            <a:r>
              <a:rPr lang="en-US" sz="1050" dirty="0" smtClean="0"/>
              <a:t> </a:t>
            </a:r>
            <a:r>
              <a:rPr lang="en-US" sz="1050" dirty="0" err="1" smtClean="0"/>
              <a:t>proteção</a:t>
            </a:r>
            <a:r>
              <a:rPr lang="en-US" sz="1050" dirty="0" smtClean="0"/>
              <a:t>; </a:t>
            </a:r>
            <a:r>
              <a:rPr lang="en-US" sz="1050" dirty="0" err="1" smtClean="0"/>
              <a:t>verde</a:t>
            </a:r>
            <a:r>
              <a:rPr lang="en-US" sz="1050" dirty="0" smtClean="0"/>
              <a:t> </a:t>
            </a:r>
            <a:r>
              <a:rPr lang="en-US" sz="1050" dirty="0" err="1" smtClean="0"/>
              <a:t>terminado</a:t>
            </a:r>
            <a:r>
              <a:rPr lang="en-US" sz="1050" dirty="0" smtClean="0"/>
              <a:t>; Azul </a:t>
            </a:r>
            <a:r>
              <a:rPr lang="en-US" sz="1050" dirty="0" err="1" smtClean="0"/>
              <a:t>em</a:t>
            </a:r>
            <a:r>
              <a:rPr lang="en-US" sz="1050" dirty="0" smtClean="0"/>
              <a:t> </a:t>
            </a:r>
            <a:r>
              <a:rPr lang="en-US" sz="1050" dirty="0" err="1" smtClean="0"/>
              <a:t>progresso</a:t>
            </a:r>
            <a:r>
              <a:rPr lang="en-US" sz="1050" dirty="0" smtClean="0"/>
              <a:t>; </a:t>
            </a:r>
            <a:r>
              <a:rPr lang="en-US" sz="1050" dirty="0" err="1" smtClean="0"/>
              <a:t>vermelho</a:t>
            </a:r>
            <a:r>
              <a:rPr lang="en-US" sz="1050" dirty="0" smtClean="0"/>
              <a:t> </a:t>
            </a:r>
            <a:r>
              <a:rPr lang="en-US" sz="1050" dirty="0" err="1" smtClean="0"/>
              <a:t>numa</a:t>
            </a:r>
            <a:r>
              <a:rPr lang="en-US" sz="1050" dirty="0" smtClean="0"/>
              <a:t> </a:t>
            </a:r>
            <a:r>
              <a:rPr lang="en-US" sz="1050" dirty="0" err="1" smtClean="0"/>
              <a:t>semana</a:t>
            </a:r>
            <a:r>
              <a:rPr lang="en-US" sz="1050" dirty="0" smtClean="0"/>
              <a:t>; </a:t>
            </a:r>
            <a:r>
              <a:rPr lang="en-US" sz="1050" dirty="0" err="1" smtClean="0"/>
              <a:t>amarelo</a:t>
            </a:r>
            <a:r>
              <a:rPr lang="en-US" sz="1050" dirty="0" smtClean="0"/>
              <a:t> </a:t>
            </a:r>
            <a:r>
              <a:rPr lang="en-US" sz="1050" dirty="0" err="1" smtClean="0"/>
              <a:t>em</a:t>
            </a:r>
            <a:r>
              <a:rPr lang="en-US" sz="1050" dirty="0" smtClean="0"/>
              <a:t> </a:t>
            </a:r>
            <a:r>
              <a:rPr lang="en-US" sz="1050" dirty="0" err="1" smtClean="0"/>
              <a:t>duas</a:t>
            </a:r>
            <a:r>
              <a:rPr lang="en-US" sz="1050" dirty="0" smtClean="0"/>
              <a:t> </a:t>
            </a:r>
            <a:r>
              <a:rPr lang="en-US" sz="1050" dirty="0" err="1" smtClean="0"/>
              <a:t>semanas</a:t>
            </a:r>
            <a:r>
              <a:rPr lang="en-US" sz="1050" dirty="0" smtClean="0"/>
              <a:t>).</a:t>
            </a:r>
            <a:endParaRPr lang="en-US" sz="1050" dirty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29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50"/>
    </mc:Choice>
    <mc:Fallback xmlns="">
      <p:transition spd="slow" advTm="240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8295" y="602232"/>
            <a:ext cx="7543800" cy="813748"/>
          </a:xfrm>
        </p:spPr>
        <p:txBody>
          <a:bodyPr/>
          <a:lstStyle/>
          <a:p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5. </a:t>
            </a:r>
            <a:r>
              <a:rPr lang="pt-PT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Prevenção atrevés do projecto (PtD)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249" y="1360779"/>
            <a:ext cx="7765322" cy="3101189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pt-PT" sz="2700" dirty="0"/>
              <a:t>BIM </a:t>
            </a:r>
            <a:r>
              <a:rPr lang="pt-PT" sz="2700" dirty="0" smtClean="0"/>
              <a:t>na fase de preparação (~60</a:t>
            </a:r>
            <a:r>
              <a:rPr lang="pt-PT" sz="2700" dirty="0"/>
              <a:t>% </a:t>
            </a:r>
            <a:r>
              <a:rPr lang="pt-PT" sz="2700" dirty="0" smtClean="0"/>
              <a:t>acidentes fatais eveitáveis – cerca de 2000 </a:t>
            </a:r>
            <a:r>
              <a:rPr lang="pt-PT" sz="2700" dirty="0"/>
              <a:t>accidents </a:t>
            </a:r>
            <a:r>
              <a:rPr lang="pt-PT" sz="2700" dirty="0" smtClean="0"/>
              <a:t>analizados)</a:t>
            </a:r>
            <a:endParaRPr lang="en-US" sz="2700" dirty="0"/>
          </a:p>
          <a:p>
            <a:pPr>
              <a:buFont typeface="Wingdings" panose="05000000000000000000" pitchFamily="2" charset="2"/>
              <a:buChar char="Ø"/>
            </a:pPr>
            <a:r>
              <a:rPr lang="pt-PT" sz="2700" dirty="0" smtClean="0">
                <a:solidFill>
                  <a:srgbClr val="00B050"/>
                </a:solidFill>
              </a:rPr>
              <a:t>Processo de decisão na segurança apoiado por Inteligência Artificial</a:t>
            </a:r>
            <a:endParaRPr lang="pt-PT" sz="2700" dirty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pt-PT" sz="2700" dirty="0" smtClean="0"/>
              <a:t>Plataforma propõe (projectistas/construtores) medidas preventivas de acordo com os riscos</a:t>
            </a:r>
            <a:endParaRPr lang="pt-PT" sz="2700" dirty="0"/>
          </a:p>
          <a:p>
            <a:pPr>
              <a:buFont typeface="Wingdings" panose="05000000000000000000" pitchFamily="2" charset="2"/>
              <a:buChar char="Ø"/>
            </a:pPr>
            <a:r>
              <a:rPr lang="pt-PT" sz="2700" dirty="0" smtClean="0">
                <a:solidFill>
                  <a:srgbClr val="00B050"/>
                </a:solidFill>
              </a:rPr>
              <a:t>Regras prevenção </a:t>
            </a:r>
            <a:r>
              <a:rPr lang="pt-PT" sz="2700" dirty="0">
                <a:solidFill>
                  <a:srgbClr val="00B050"/>
                </a:solidFill>
              </a:rPr>
              <a:t>vs. </a:t>
            </a:r>
            <a:r>
              <a:rPr lang="pt-PT" sz="2700" dirty="0" smtClean="0">
                <a:solidFill>
                  <a:srgbClr val="00B050"/>
                </a:solidFill>
              </a:rPr>
              <a:t>Informação do modelo</a:t>
            </a:r>
            <a:endParaRPr lang="en-US" sz="2400" dirty="0">
              <a:solidFill>
                <a:srgbClr val="00B050"/>
              </a:solidFill>
            </a:endParaRPr>
          </a:p>
          <a:p>
            <a:endParaRPr lang="en-US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388601"/>
      </p:ext>
    </p:extLst>
  </p:cSld>
  <p:clrMapOvr>
    <a:masterClrMapping/>
  </p:clrMapOvr>
  <p:transition spd="slow" advTm="374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123" y="1365922"/>
            <a:ext cx="3840797" cy="2074031"/>
          </a:xfrm>
          <a:prstGeom prst="rect">
            <a:avLst/>
          </a:prstGeom>
        </p:spPr>
      </p:pic>
      <p:pic>
        <p:nvPicPr>
          <p:cNvPr id="6" name="Picture 5" descr="A picture containing text, sign&#10;&#10;Description generated with high confidenc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5762" y="1831097"/>
            <a:ext cx="3904694" cy="1083553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730123" y="3561873"/>
            <a:ext cx="3840797" cy="485798"/>
          </a:xfrm>
          <a:prstGeom prst="rect">
            <a:avLst/>
          </a:prstGeom>
        </p:spPr>
        <p:txBody>
          <a:bodyPr vert="horz" lIns="68580" tIns="68580" rIns="68580" bIns="68580" rtlCol="0">
            <a:noAutofit/>
          </a:bodyPr>
          <a:lstStyle>
            <a:defPPr>
              <a:defRPr lang="en-US"/>
            </a:defPPr>
            <a:lvl1pPr indent="0" defTabSz="914400">
              <a:lnSpc>
                <a:spcPct val="10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400" b="0" cap="all" baseline="0">
                <a:effectLst/>
                <a:latin typeface="Arial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cap="none" baseline="0">
                <a:effectLst/>
              </a:defRPr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>
                <a:effectLst/>
              </a:defRPr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cap="none" baseline="0">
                <a:effectLst/>
              </a:defRPr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>
                <a:effectLst/>
              </a:defRPr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>
                <a:effectLst/>
              </a:defRPr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>
                <a:effectLst/>
              </a:defRPr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baseline="0">
                <a:effectLst/>
              </a:defRPr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baseline="0">
                <a:effectLst/>
              </a:defRPr>
            </a:lvl9pPr>
          </a:lstStyle>
          <a:p>
            <a:pPr algn="ctr"/>
            <a:r>
              <a:rPr lang="en-US" sz="1050" dirty="0" err="1" smtClean="0">
                <a:latin typeface="+mn-lt"/>
              </a:rPr>
              <a:t>Verificação</a:t>
            </a:r>
            <a:r>
              <a:rPr lang="en-US" sz="1050" dirty="0" smtClean="0">
                <a:latin typeface="+mn-lt"/>
              </a:rPr>
              <a:t> da </a:t>
            </a:r>
            <a:r>
              <a:rPr lang="en-US" sz="1050" dirty="0" err="1" smtClean="0">
                <a:latin typeface="+mn-lt"/>
              </a:rPr>
              <a:t>implementação</a:t>
            </a:r>
            <a:r>
              <a:rPr lang="en-US" sz="1050" dirty="0" smtClean="0">
                <a:latin typeface="+mn-lt"/>
              </a:rPr>
              <a:t> das </a:t>
            </a:r>
            <a:r>
              <a:rPr lang="en-US" sz="1050" dirty="0" err="1" smtClean="0">
                <a:latin typeface="+mn-lt"/>
              </a:rPr>
              <a:t>regras</a:t>
            </a:r>
            <a:r>
              <a:rPr lang="en-US" sz="1050" dirty="0" smtClean="0">
                <a:latin typeface="+mn-lt"/>
              </a:rPr>
              <a:t> de </a:t>
            </a:r>
            <a:r>
              <a:rPr lang="en-US" sz="1050" dirty="0" err="1" smtClean="0">
                <a:latin typeface="+mn-lt"/>
              </a:rPr>
              <a:t>proteção</a:t>
            </a:r>
            <a:r>
              <a:rPr lang="en-US" sz="1050" dirty="0" smtClean="0">
                <a:latin typeface="+mn-lt"/>
              </a:rPr>
              <a:t> de </a:t>
            </a:r>
            <a:r>
              <a:rPr lang="en-US" sz="1050" dirty="0" err="1" smtClean="0">
                <a:latin typeface="+mn-lt"/>
              </a:rPr>
              <a:t>quedas</a:t>
            </a:r>
            <a:endParaRPr lang="en-US" sz="1050" dirty="0">
              <a:latin typeface="+mn-lt"/>
            </a:endParaRPr>
          </a:p>
        </p:txBody>
      </p:sp>
      <p:sp>
        <p:nvSpPr>
          <p:cNvPr id="36" name="TextBox 2"/>
          <p:cNvSpPr txBox="1"/>
          <p:nvPr/>
        </p:nvSpPr>
        <p:spPr>
          <a:xfrm>
            <a:off x="4695761" y="3439953"/>
            <a:ext cx="3904695" cy="506703"/>
          </a:xfrm>
          <a:prstGeom prst="rect">
            <a:avLst/>
          </a:prstGeom>
        </p:spPr>
        <p:txBody>
          <a:bodyPr vert="horz" lIns="68580" tIns="68580" rIns="68580" bIns="68580" rtlCol="0">
            <a:noAutofit/>
          </a:bodyPr>
          <a:lstStyle>
            <a:defPPr>
              <a:defRPr lang="en-US"/>
            </a:defPPr>
            <a:lvl1pPr indent="0" algn="ctr" defTabSz="914400">
              <a:lnSpc>
                <a:spcPct val="10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400" b="0" cap="all" baseline="0">
                <a:effectLst/>
                <a:latin typeface="Arial"/>
              </a:defRPr>
            </a:lvl1pPr>
            <a:lvl2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cap="none" baseline="0">
                <a:effectLst/>
              </a:defRPr>
            </a:lvl2pPr>
            <a:lvl3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>
                <a:effectLst/>
              </a:defRPr>
            </a:lvl3pPr>
            <a:lvl4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cap="none" baseline="0">
                <a:effectLst/>
              </a:defRPr>
            </a:lvl4pPr>
            <a:lvl5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>
                <a:effectLst/>
              </a:defRPr>
            </a:lvl5pPr>
            <a:lvl6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>
                <a:effectLst/>
              </a:defRPr>
            </a:lvl6pPr>
            <a:lvl7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>
                <a:effectLst/>
              </a:defRPr>
            </a:lvl7pPr>
            <a:lvl8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baseline="0">
                <a:effectLst/>
              </a:defRPr>
            </a:lvl8pPr>
            <a:lvl9pPr indent="0" algn="ctr" defTabSz="914400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baseline="0">
                <a:effectLst/>
              </a:defRPr>
            </a:lvl9pPr>
          </a:lstStyle>
          <a:p>
            <a:r>
              <a:rPr lang="en-US" sz="1050" dirty="0" smtClean="0">
                <a:latin typeface="+mn-lt"/>
              </a:rPr>
              <a:t>Vista </a:t>
            </a:r>
            <a:r>
              <a:rPr lang="en-US" sz="1050" dirty="0" err="1" smtClean="0">
                <a:latin typeface="+mn-lt"/>
              </a:rPr>
              <a:t>detalhada</a:t>
            </a:r>
            <a:r>
              <a:rPr lang="en-US" sz="1050" dirty="0" smtClean="0">
                <a:latin typeface="+mn-lt"/>
              </a:rPr>
              <a:t> das </a:t>
            </a:r>
            <a:r>
              <a:rPr lang="en-US" sz="1050" dirty="0" err="1" smtClean="0">
                <a:latin typeface="+mn-lt"/>
              </a:rPr>
              <a:t>proteções</a:t>
            </a:r>
            <a:r>
              <a:rPr lang="en-US" sz="1050" dirty="0" smtClean="0">
                <a:latin typeface="+mn-lt"/>
              </a:rPr>
              <a:t> e </a:t>
            </a:r>
            <a:r>
              <a:rPr lang="en-US" sz="1050" dirty="0" err="1" smtClean="0">
                <a:latin typeface="+mn-lt"/>
              </a:rPr>
              <a:t>coberturas</a:t>
            </a:r>
            <a:r>
              <a:rPr lang="en-US" sz="1050" dirty="0" smtClean="0">
                <a:latin typeface="+mn-lt"/>
              </a:rPr>
              <a:t> Com </a:t>
            </a:r>
            <a:r>
              <a:rPr lang="en-US" sz="1050" dirty="0" err="1" smtClean="0">
                <a:latin typeface="+mn-lt"/>
              </a:rPr>
              <a:t>geometrias</a:t>
            </a:r>
            <a:r>
              <a:rPr lang="en-US" sz="1050" dirty="0" smtClean="0">
                <a:latin typeface="+mn-lt"/>
              </a:rPr>
              <a:t> </a:t>
            </a:r>
            <a:r>
              <a:rPr lang="en-US" sz="1050" dirty="0" err="1" smtClean="0">
                <a:latin typeface="+mn-lt"/>
              </a:rPr>
              <a:t>complexas</a:t>
            </a:r>
            <a:endParaRPr lang="en-US" sz="1050" dirty="0">
              <a:latin typeface="+mn-lt"/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209639"/>
      </p:ext>
    </p:extLst>
  </p:cSld>
  <p:clrMapOvr>
    <a:masterClrMapping/>
  </p:clrMapOvr>
  <p:transition spd="slow" advTm="156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635367"/>
            <a:ext cx="7543800" cy="696182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CONCLUSÕES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3000" dirty="0" err="1" smtClean="0"/>
              <a:t>Possibilidade</a:t>
            </a:r>
            <a:r>
              <a:rPr lang="en-US" sz="3000" dirty="0" smtClean="0"/>
              <a:t> de BIM </a:t>
            </a:r>
            <a:r>
              <a:rPr lang="en-US" sz="3000" dirty="0" err="1" smtClean="0"/>
              <a:t>ser</a:t>
            </a:r>
            <a:r>
              <a:rPr lang="en-US" sz="3000" dirty="0" smtClean="0"/>
              <a:t> </a:t>
            </a:r>
            <a:r>
              <a:rPr lang="en-US" sz="3000" dirty="0" err="1" smtClean="0"/>
              <a:t>ferramenta</a:t>
            </a:r>
            <a:r>
              <a:rPr lang="en-US" sz="3000" dirty="0" smtClean="0"/>
              <a:t> </a:t>
            </a:r>
            <a:r>
              <a:rPr lang="en-US" sz="3000" dirty="0" err="1" smtClean="0"/>
              <a:t>eficaz</a:t>
            </a:r>
            <a:r>
              <a:rPr lang="en-US" sz="3000" dirty="0" smtClean="0"/>
              <a:t> </a:t>
            </a:r>
            <a:r>
              <a:rPr lang="en-US" sz="3000" dirty="0" err="1" smtClean="0"/>
              <a:t>na</a:t>
            </a:r>
            <a:r>
              <a:rPr lang="en-US" sz="3000" dirty="0" smtClean="0"/>
              <a:t> </a:t>
            </a:r>
            <a:r>
              <a:rPr lang="en-US" sz="3000" dirty="0" err="1" smtClean="0"/>
              <a:t>prevenção</a:t>
            </a:r>
            <a:endParaRPr lang="en-US" sz="3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3000" dirty="0" err="1" smtClean="0">
                <a:solidFill>
                  <a:srgbClr val="00B050"/>
                </a:solidFill>
              </a:rPr>
              <a:t>Usar</a:t>
            </a:r>
            <a:r>
              <a:rPr lang="en-US" sz="3000" dirty="0" smtClean="0">
                <a:solidFill>
                  <a:srgbClr val="00B050"/>
                </a:solidFill>
              </a:rPr>
              <a:t> </a:t>
            </a:r>
            <a:r>
              <a:rPr lang="en-US" sz="3000" dirty="0">
                <a:solidFill>
                  <a:srgbClr val="00B050"/>
                </a:solidFill>
              </a:rPr>
              <a:t>3D, 4D </a:t>
            </a:r>
            <a:r>
              <a:rPr lang="en-US" sz="3000" dirty="0" err="1" smtClean="0">
                <a:solidFill>
                  <a:srgbClr val="00B050"/>
                </a:solidFill>
              </a:rPr>
              <a:t>ou</a:t>
            </a:r>
            <a:r>
              <a:rPr lang="en-US" sz="3000" dirty="0" smtClean="0">
                <a:solidFill>
                  <a:srgbClr val="00B050"/>
                </a:solidFill>
              </a:rPr>
              <a:t> </a:t>
            </a:r>
            <a:r>
              <a:rPr lang="en-US" sz="3000" dirty="0">
                <a:solidFill>
                  <a:srgbClr val="00B050"/>
                </a:solidFill>
              </a:rPr>
              <a:t>5D </a:t>
            </a:r>
            <a:r>
              <a:rPr lang="en-US" sz="3000" dirty="0" err="1" smtClean="0">
                <a:solidFill>
                  <a:srgbClr val="00B050"/>
                </a:solidFill>
              </a:rPr>
              <a:t>ou</a:t>
            </a:r>
            <a:r>
              <a:rPr lang="en-US" sz="3000" dirty="0" smtClean="0">
                <a:solidFill>
                  <a:srgbClr val="00B050"/>
                </a:solidFill>
              </a:rPr>
              <a:t> </a:t>
            </a:r>
            <a:r>
              <a:rPr lang="en-US" sz="3000" dirty="0" err="1" smtClean="0">
                <a:solidFill>
                  <a:srgbClr val="00B050"/>
                </a:solidFill>
              </a:rPr>
              <a:t>na</a:t>
            </a:r>
            <a:r>
              <a:rPr lang="en-US" sz="3000" dirty="0" smtClean="0">
                <a:solidFill>
                  <a:srgbClr val="00B050"/>
                </a:solidFill>
              </a:rPr>
              <a:t> </a:t>
            </a:r>
            <a:r>
              <a:rPr lang="en-US" sz="3000" dirty="0" err="1" smtClean="0">
                <a:solidFill>
                  <a:srgbClr val="00B050"/>
                </a:solidFill>
              </a:rPr>
              <a:t>prevenção</a:t>
            </a:r>
            <a:endParaRPr lang="en-US" sz="3000" dirty="0" smtClean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000" dirty="0" err="1" smtClean="0"/>
              <a:t>Combinação</a:t>
            </a:r>
            <a:r>
              <a:rPr lang="en-US" sz="3000" dirty="0" smtClean="0"/>
              <a:t> com </a:t>
            </a:r>
            <a:r>
              <a:rPr lang="en-US" sz="3000" dirty="0" err="1" smtClean="0"/>
              <a:t>dispositivos</a:t>
            </a:r>
            <a:r>
              <a:rPr lang="en-US" sz="3000" dirty="0" smtClean="0"/>
              <a:t> </a:t>
            </a:r>
            <a:r>
              <a:rPr lang="en-US" sz="3000" dirty="0" err="1" smtClean="0"/>
              <a:t>móveis</a:t>
            </a:r>
            <a:endParaRPr lang="en-US" sz="3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sz="3000" dirty="0" err="1" smtClean="0">
                <a:solidFill>
                  <a:srgbClr val="00B050"/>
                </a:solidFill>
              </a:rPr>
              <a:t>Envolvimento</a:t>
            </a:r>
            <a:r>
              <a:rPr lang="en-US" sz="3000" dirty="0" smtClean="0">
                <a:solidFill>
                  <a:srgbClr val="00B050"/>
                </a:solidFill>
              </a:rPr>
              <a:t> de </a:t>
            </a:r>
            <a:r>
              <a:rPr lang="en-US" sz="3000" dirty="0" err="1" smtClean="0">
                <a:solidFill>
                  <a:srgbClr val="00B050"/>
                </a:solidFill>
              </a:rPr>
              <a:t>organizações</a:t>
            </a:r>
            <a:r>
              <a:rPr lang="en-US" sz="3000" dirty="0" smtClean="0">
                <a:solidFill>
                  <a:srgbClr val="00B050"/>
                </a:solidFill>
              </a:rPr>
              <a:t> </a:t>
            </a:r>
            <a:r>
              <a:rPr lang="en-US" sz="3000" dirty="0" err="1" smtClean="0">
                <a:solidFill>
                  <a:srgbClr val="00B050"/>
                </a:solidFill>
              </a:rPr>
              <a:t>profissionais</a:t>
            </a:r>
            <a:r>
              <a:rPr lang="en-US" sz="3000" dirty="0" smtClean="0">
                <a:solidFill>
                  <a:srgbClr val="00B050"/>
                </a:solidFill>
              </a:rPr>
              <a:t> </a:t>
            </a:r>
            <a:r>
              <a:rPr lang="en-US" sz="3000" dirty="0" err="1" smtClean="0">
                <a:solidFill>
                  <a:srgbClr val="00B050"/>
                </a:solidFill>
              </a:rPr>
              <a:t>nas</a:t>
            </a:r>
            <a:r>
              <a:rPr lang="en-US" sz="3000" dirty="0" smtClean="0">
                <a:solidFill>
                  <a:srgbClr val="00B050"/>
                </a:solidFill>
              </a:rPr>
              <a:t> </a:t>
            </a:r>
            <a:r>
              <a:rPr lang="en-US" sz="3000" dirty="0" err="1" smtClean="0">
                <a:solidFill>
                  <a:srgbClr val="00B050"/>
                </a:solidFill>
              </a:rPr>
              <a:t>aplicações</a:t>
            </a:r>
            <a:r>
              <a:rPr lang="en-US" sz="3000" dirty="0" smtClean="0">
                <a:solidFill>
                  <a:srgbClr val="00B050"/>
                </a:solidFill>
              </a:rPr>
              <a:t> de BIM </a:t>
            </a:r>
            <a:r>
              <a:rPr lang="en-US" sz="3000" dirty="0" smtClean="0"/>
              <a:t>(ISHCCO</a:t>
            </a:r>
            <a:r>
              <a:rPr lang="en-US" sz="3000" dirty="0"/>
              <a:t>, ISSA, ENSHPO, ASSE, etc.)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403073"/>
      </p:ext>
    </p:extLst>
  </p:cSld>
  <p:clrMapOvr>
    <a:masterClrMapping/>
  </p:clrMapOvr>
  <p:transition spd="slow" advTm="703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387</Words>
  <Application>Microsoft Office PowerPoint</Application>
  <PresentationFormat>On-screen Show (16:9)</PresentationFormat>
  <Paragraphs>46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Wingdings</vt:lpstr>
      <vt:lpstr>Simple Light</vt:lpstr>
      <vt:lpstr>IV.2 Módulo 4 Prevenção de acidentes e  plano de segurança de obra</vt:lpstr>
      <vt:lpstr>Motivação</vt:lpstr>
      <vt:lpstr>1. Relatório da Dodge Data &amp; Analytics</vt:lpstr>
      <vt:lpstr>2. BIM for Zero Harm (BIM para Zero acidentes)</vt:lpstr>
      <vt:lpstr>PowerPoint Presentation</vt:lpstr>
      <vt:lpstr>3. Uso de BIM 360</vt:lpstr>
      <vt:lpstr>PowerPoint Presentation</vt:lpstr>
      <vt:lpstr>4. Hourigan</vt:lpstr>
      <vt:lpstr>PowerPoint Presentation</vt:lpstr>
      <vt:lpstr>5. Prevenção atrevés do projecto (PtD)</vt:lpstr>
      <vt:lpstr>PowerPoint Presentation</vt:lpstr>
      <vt:lpstr>CONCLUSÕES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Density Experiment</dc:title>
  <dc:creator>Nuno Regadas</dc:creator>
  <cp:lastModifiedBy>UP</cp:lastModifiedBy>
  <cp:revision>38</cp:revision>
  <dcterms:modified xsi:type="dcterms:W3CDTF">2018-11-09T20:42:05Z</dcterms:modified>
</cp:coreProperties>
</file>