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m4a" ContentType="audio/mp4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4"/>
  </p:notesMasterIdLst>
  <p:sldIdLst>
    <p:sldId id="276" r:id="rId2"/>
    <p:sldId id="278" r:id="rId3"/>
    <p:sldId id="279" r:id="rId4"/>
    <p:sldId id="280" r:id="rId5"/>
    <p:sldId id="281" r:id="rId6"/>
    <p:sldId id="284" r:id="rId7"/>
    <p:sldId id="285" r:id="rId8"/>
    <p:sldId id="286" r:id="rId9"/>
    <p:sldId id="287" r:id="rId10"/>
    <p:sldId id="288" r:id="rId11"/>
    <p:sldId id="289" r:id="rId12"/>
    <p:sldId id="290" r:id="rId13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2017"/>
    <a:srgbClr val="FFE600"/>
    <a:srgbClr val="F8F8F8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Presentation Title">
    <p:bg>
      <p:bgPr>
        <a:solidFill>
          <a:srgbClr val="F8F8F8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19349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4000" b="1">
                <a:solidFill>
                  <a:schemeClr val="tx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 dirty="0"/>
          </a:p>
        </p:txBody>
      </p:sp>
      <p:sp>
        <p:nvSpPr>
          <p:cNvPr id="11" name="Shape 11"/>
          <p:cNvSpPr txBox="1">
            <a:spLocks noGrp="1"/>
          </p:cNvSpPr>
          <p:nvPr>
            <p:ph type="subTitle" idx="1"/>
          </p:nvPr>
        </p:nvSpPr>
        <p:spPr>
          <a:xfrm>
            <a:off x="311700" y="3275046"/>
            <a:ext cx="8520600" cy="7926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5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 dirty="0"/>
          </a:p>
        </p:txBody>
      </p:sp>
      <p:sp>
        <p:nvSpPr>
          <p:cNvPr id="12" name="Shape 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8" name="Retângulo 17"/>
          <p:cNvSpPr/>
          <p:nvPr/>
        </p:nvSpPr>
        <p:spPr>
          <a:xfrm>
            <a:off x="4344008" y="3145312"/>
            <a:ext cx="455980" cy="113123"/>
          </a:xfrm>
          <a:prstGeom prst="rect">
            <a:avLst/>
          </a:prstGeom>
          <a:solidFill>
            <a:srgbClr val="B320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9" name="Shape 55"/>
          <p:cNvSpPr txBox="1">
            <a:spLocks/>
          </p:cNvSpPr>
          <p:nvPr/>
        </p:nvSpPr>
        <p:spPr>
          <a:xfrm>
            <a:off x="2081211" y="2638425"/>
            <a:ext cx="4981575" cy="40957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/>
            <a:r>
              <a:rPr lang="pt-PT" sz="1600" b="1" dirty="0" smtClean="0">
                <a:solidFill>
                  <a:srgbClr val="595959"/>
                </a:solidFill>
              </a:rPr>
              <a:t>Gestão na Construção</a:t>
            </a:r>
            <a:endParaRPr lang="pt-PT" sz="1600" b="1" dirty="0">
              <a:solidFill>
                <a:srgbClr val="595959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9224" y="415033"/>
            <a:ext cx="1785548" cy="5742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, Description and Image">
    <p:bg>
      <p:bgPr>
        <a:solidFill>
          <a:srgbClr val="F8F8F8"/>
        </a:solid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 userDrawn="1"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4200"/>
              <a:buNone/>
              <a:defRPr sz="26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 dirty="0"/>
          </a:p>
        </p:txBody>
      </p:sp>
      <p:sp>
        <p:nvSpPr>
          <p:cNvPr id="38" name="Shape 38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 dirty="0"/>
          </a:p>
        </p:txBody>
      </p:sp>
      <p:sp>
        <p:nvSpPr>
          <p:cNvPr id="40" name="Shape 4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sz="quarter" idx="13"/>
          </p:nvPr>
        </p:nvSpPr>
        <p:spPr>
          <a:xfrm>
            <a:off x="4572000" y="0"/>
            <a:ext cx="4572000" cy="5143500"/>
          </a:xfrm>
        </p:spPr>
        <p:txBody>
          <a:bodyPr/>
          <a:lstStyle/>
          <a:p>
            <a:endParaRPr lang="pt-PT"/>
          </a:p>
        </p:txBody>
      </p:sp>
      <p:sp>
        <p:nvSpPr>
          <p:cNvPr id="10" name="Retângulo 9"/>
          <p:cNvSpPr/>
          <p:nvPr userDrawn="1"/>
        </p:nvSpPr>
        <p:spPr>
          <a:xfrm>
            <a:off x="265498" y="254279"/>
            <a:ext cx="4073859" cy="94063"/>
          </a:xfrm>
          <a:prstGeom prst="rect">
            <a:avLst/>
          </a:prstGeom>
          <a:solidFill>
            <a:srgbClr val="B320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54175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bg>
      <p:bgPr>
        <a:solidFill>
          <a:srgbClr val="F8F8F8"/>
        </a:solid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 dirty="0"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9AA55A-9B92-4ADB-96C3-E2D5CF5CB6F4}" type="slidenum">
              <a:rPr lang="pt-PT" altLang="en-US"/>
              <a:pPr>
                <a:defRPr/>
              </a:pPr>
              <a:t>‹#›</a:t>
            </a:fld>
            <a:endParaRPr lang="pt-PT" altLang="en-US"/>
          </a:p>
        </p:txBody>
      </p:sp>
    </p:spTree>
    <p:extLst>
      <p:ext uri="{BB962C8B-B14F-4D97-AF65-F5344CB8AC3E}">
        <p14:creationId xmlns:p14="http://schemas.microsoft.com/office/powerpoint/2010/main" val="310098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42900"/>
            <a:ext cx="8305800" cy="8572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85800" y="1485900"/>
            <a:ext cx="7772400" cy="30861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110378-F4C0-448E-9FAB-C9EC73272A96}" type="slidenum">
              <a:rPr lang="pt-PT" altLang="en-US"/>
              <a:pPr>
                <a:defRPr/>
              </a:pPr>
              <a:t>‹#›</a:t>
            </a:fld>
            <a:endParaRPr lang="pt-PT" altLang="en-US"/>
          </a:p>
        </p:txBody>
      </p:sp>
    </p:spTree>
    <p:extLst>
      <p:ext uri="{BB962C8B-B14F-4D97-AF65-F5344CB8AC3E}">
        <p14:creationId xmlns:p14="http://schemas.microsoft.com/office/powerpoint/2010/main" val="94849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000">
                <a:solidFill>
                  <a:schemeClr val="dk2"/>
                </a:solidFill>
              </a:rPr>
              <a:t>‹#›</a:t>
            </a:fld>
            <a:endParaRPr sz="1000">
              <a:solidFill>
                <a:schemeClr val="dk2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60" r:id="rId2"/>
    <p:sldLayoutId id="2147483653" r:id="rId3"/>
    <p:sldLayoutId id="2147483657" r:id="rId4"/>
    <p:sldLayoutId id="2147483661" r:id="rId5"/>
    <p:sldLayoutId id="2147483662" r:id="rId6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1.bin"/><Relationship Id="rId4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21983" y="1181528"/>
            <a:ext cx="8520600" cy="1119884"/>
          </a:xfrm>
        </p:spPr>
        <p:txBody>
          <a:bodyPr/>
          <a:lstStyle/>
          <a:p>
            <a:r>
              <a:rPr lang="pt-PT" sz="2800" dirty="0" smtClean="0"/>
              <a:t>IV.2 Módulo 6</a:t>
            </a:r>
            <a:br>
              <a:rPr lang="pt-PT" sz="2800" dirty="0" smtClean="0"/>
            </a:br>
            <a:r>
              <a:rPr lang="pt-BR" sz="2800" dirty="0"/>
              <a:t>Estimativa de custos da prevenção de </a:t>
            </a:r>
            <a:r>
              <a:rPr lang="pt-BR" sz="2800" dirty="0" smtClean="0"/>
              <a:t>acidentes</a:t>
            </a:r>
            <a:endParaRPr lang="pt-PT" sz="2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1700" y="3275045"/>
            <a:ext cx="8520600" cy="1132567"/>
          </a:xfrm>
        </p:spPr>
        <p:txBody>
          <a:bodyPr/>
          <a:lstStyle/>
          <a:p>
            <a:r>
              <a:rPr lang="pt-PT" dirty="0" smtClean="0"/>
              <a:t>Alfredo Soeiro   </a:t>
            </a:r>
          </a:p>
          <a:p>
            <a:r>
              <a:rPr lang="pt-PT" dirty="0" smtClean="0"/>
              <a:t>10Nov18 ©</a:t>
            </a:r>
            <a:endParaRPr lang="pt-PT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19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82"/>
    </mc:Choice>
    <mc:Fallback xmlns="">
      <p:transition spd="slow" advTm="214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750" y="228600"/>
            <a:ext cx="6343650" cy="857250"/>
          </a:xfrm>
        </p:spPr>
        <p:txBody>
          <a:bodyPr/>
          <a:lstStyle/>
          <a:p>
            <a:pPr>
              <a:defRPr/>
            </a:pPr>
            <a:r>
              <a:rPr lang="pt-PT" altLang="en-US" sz="2325">
                <a:solidFill>
                  <a:schemeClr val="tx1"/>
                </a:solidFill>
              </a:rPr>
              <a:t>A prevenção constitui um valor de importância crescente nas sociedades modernas</a:t>
            </a:r>
            <a:endParaRPr lang="pt-PT" altLang="en-US" b="1" smtClean="0">
              <a:solidFill>
                <a:schemeClr val="tx1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0418" y="1585913"/>
            <a:ext cx="8116584" cy="2837260"/>
          </a:xfrm>
        </p:spPr>
        <p:txBody>
          <a:bodyPr/>
          <a:lstStyle/>
          <a:p>
            <a:pPr algn="just">
              <a:lnSpc>
                <a:spcPct val="90000"/>
              </a:lnSpc>
              <a:defRPr/>
            </a:pPr>
            <a:r>
              <a:rPr lang="pt-PT" altLang="en-US" sz="1600" dirty="0"/>
              <a:t>A aplicação dos princípios da prevenção deve-se à conjugação de diversos factores:</a:t>
            </a:r>
          </a:p>
          <a:p>
            <a:pPr algn="just">
              <a:lnSpc>
                <a:spcPct val="90000"/>
              </a:lnSpc>
              <a:defRPr/>
            </a:pPr>
            <a:endParaRPr lang="pt-PT" altLang="en-US" sz="700" dirty="0"/>
          </a:p>
          <a:p>
            <a:pPr lvl="1" algn="just">
              <a:lnSpc>
                <a:spcPct val="90000"/>
              </a:lnSpc>
              <a:defRPr/>
            </a:pPr>
            <a:r>
              <a:rPr lang="pt-PT" altLang="en-US" sz="1600" dirty="0">
                <a:solidFill>
                  <a:srgbClr val="0070C0"/>
                </a:solidFill>
              </a:rPr>
              <a:t>A informação</a:t>
            </a:r>
            <a:r>
              <a:rPr lang="pt-PT" altLang="en-US" sz="1600" dirty="0">
                <a:solidFill>
                  <a:srgbClr val="FFFF66"/>
                </a:solidFill>
              </a:rPr>
              <a:t>:</a:t>
            </a:r>
            <a:r>
              <a:rPr lang="pt-PT" altLang="en-US" sz="1600" dirty="0"/>
              <a:t> dando a conhecer aos interessados os riscos inerentes a determinada actividade;</a:t>
            </a:r>
          </a:p>
          <a:p>
            <a:pPr lvl="1" algn="just">
              <a:lnSpc>
                <a:spcPct val="90000"/>
              </a:lnSpc>
              <a:defRPr/>
            </a:pPr>
            <a:endParaRPr lang="pt-PT" altLang="en-US" sz="700" dirty="0"/>
          </a:p>
          <a:p>
            <a:pPr lvl="1" algn="just">
              <a:lnSpc>
                <a:spcPct val="90000"/>
              </a:lnSpc>
              <a:defRPr/>
            </a:pPr>
            <a:r>
              <a:rPr lang="pt-PT" altLang="en-US" sz="1600" dirty="0">
                <a:solidFill>
                  <a:srgbClr val="0070C0"/>
                </a:solidFill>
              </a:rPr>
              <a:t>A obrigatoriedade de carácter legal</a:t>
            </a:r>
            <a:r>
              <a:rPr lang="pt-PT" altLang="en-US" sz="1600" dirty="0">
                <a:solidFill>
                  <a:srgbClr val="FFFF66"/>
                </a:solidFill>
              </a:rPr>
              <a:t>:</a:t>
            </a:r>
            <a:r>
              <a:rPr lang="pt-PT" altLang="en-US" sz="1600" dirty="0"/>
              <a:t> a exigência do cumprimento de normas, medidas e preceitos de caracter preventivo;</a:t>
            </a:r>
          </a:p>
          <a:p>
            <a:pPr lvl="1" algn="just">
              <a:lnSpc>
                <a:spcPct val="90000"/>
              </a:lnSpc>
              <a:defRPr/>
            </a:pPr>
            <a:endParaRPr lang="pt-PT" altLang="en-US" sz="700" b="1" dirty="0"/>
          </a:p>
          <a:p>
            <a:pPr lvl="1">
              <a:lnSpc>
                <a:spcPct val="90000"/>
              </a:lnSpc>
              <a:defRPr/>
            </a:pPr>
            <a:r>
              <a:rPr lang="pt-PT" altLang="en-US" sz="1600" dirty="0">
                <a:solidFill>
                  <a:srgbClr val="0070C0"/>
                </a:solidFill>
              </a:rPr>
              <a:t>A integração da prevenção</a:t>
            </a:r>
            <a:r>
              <a:rPr lang="pt-PT" altLang="en-US" sz="1600" dirty="0">
                <a:solidFill>
                  <a:srgbClr val="FFFF66"/>
                </a:solidFill>
              </a:rPr>
              <a:t>:</a:t>
            </a:r>
            <a:r>
              <a:rPr lang="pt-PT" altLang="en-US" sz="1600" dirty="0"/>
              <a:t> na rotina de uma determinada actividade.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850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434"/>
    </mc:Choice>
    <mc:Fallback xmlns="">
      <p:transition spd="slow" advTm="1464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750" y="400050"/>
            <a:ext cx="6229350" cy="857250"/>
          </a:xfrm>
        </p:spPr>
        <p:txBody>
          <a:bodyPr/>
          <a:lstStyle/>
          <a:p>
            <a:pPr>
              <a:defRPr/>
            </a:pPr>
            <a:r>
              <a:rPr lang="pt-PT" altLang="en-US" smtClean="0"/>
              <a:t>Estatísticas de acidentes de trabalho em Portugal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57350" y="1714500"/>
            <a:ext cx="5829300" cy="2857500"/>
          </a:xfrm>
        </p:spPr>
        <p:txBody>
          <a:bodyPr/>
          <a:lstStyle/>
          <a:p>
            <a:pPr>
              <a:defRPr/>
            </a:pPr>
            <a:r>
              <a:rPr lang="pt-PT" altLang="en-US" sz="2100" dirty="0"/>
              <a:t>Cerca de 200 a 300 mil acidentes de trabalho por ano</a:t>
            </a:r>
          </a:p>
          <a:p>
            <a:pPr>
              <a:defRPr/>
            </a:pPr>
            <a:r>
              <a:rPr lang="pt-PT" altLang="en-US" sz="2100" dirty="0"/>
              <a:t>Uma oscilação entre </a:t>
            </a:r>
            <a:r>
              <a:rPr lang="pt-PT" altLang="en-US" sz="2100" dirty="0" smtClean="0"/>
              <a:t>150 </a:t>
            </a:r>
            <a:r>
              <a:rPr lang="pt-PT" altLang="en-US" sz="2100" dirty="0"/>
              <a:t>e </a:t>
            </a:r>
            <a:r>
              <a:rPr lang="pt-PT" altLang="en-US" sz="2100" dirty="0" smtClean="0"/>
              <a:t>270 </a:t>
            </a:r>
            <a:r>
              <a:rPr lang="pt-PT" altLang="en-US" sz="2100" dirty="0"/>
              <a:t>acidentes de trabalho mortais por ano</a:t>
            </a:r>
          </a:p>
          <a:p>
            <a:pPr>
              <a:defRPr/>
            </a:pPr>
            <a:r>
              <a:rPr lang="pt-PT" altLang="en-US" sz="2100" dirty="0"/>
              <a:t>A indústria e o sector da construção são os grandes “responsáveis” por acidentes de trabalho na população activa empregada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10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892"/>
    </mc:Choice>
    <mc:Fallback xmlns="">
      <p:transition spd="slow" advTm="1138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3489" y="1820295"/>
            <a:ext cx="6602808" cy="2412658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pt-PT" altLang="en-US" sz="2100" dirty="0">
                <a:solidFill>
                  <a:schemeClr val="tx1"/>
                </a:solidFill>
              </a:rPr>
              <a:t>20% do total nacional de acidentes de trabalho</a:t>
            </a:r>
          </a:p>
          <a:p>
            <a:pPr>
              <a:lnSpc>
                <a:spcPct val="90000"/>
              </a:lnSpc>
              <a:defRPr/>
            </a:pPr>
            <a:r>
              <a:rPr lang="pt-PT" altLang="en-US" sz="2100" dirty="0">
                <a:solidFill>
                  <a:schemeClr val="tx1"/>
                </a:solidFill>
              </a:rPr>
              <a:t>33% dos acidentes de trabalho mortais</a:t>
            </a:r>
          </a:p>
          <a:p>
            <a:pPr>
              <a:lnSpc>
                <a:spcPct val="90000"/>
              </a:lnSpc>
              <a:defRPr/>
            </a:pPr>
            <a:r>
              <a:rPr lang="pt-PT" altLang="en-US" sz="2100" dirty="0">
                <a:solidFill>
                  <a:schemeClr val="tx1"/>
                </a:solidFill>
              </a:rPr>
              <a:t>Em cada 1000 trabalhadores da construção, </a:t>
            </a:r>
            <a:r>
              <a:rPr lang="pt-PT" altLang="en-US" sz="2100" dirty="0" smtClean="0">
                <a:solidFill>
                  <a:schemeClr val="tx1"/>
                </a:solidFill>
              </a:rPr>
              <a:t>140 </a:t>
            </a:r>
            <a:r>
              <a:rPr lang="pt-PT" altLang="en-US" sz="2100" dirty="0">
                <a:solidFill>
                  <a:schemeClr val="tx1"/>
                </a:solidFill>
              </a:rPr>
              <a:t>são anualmente vítimas de acidente de trabalho</a:t>
            </a:r>
          </a:p>
          <a:p>
            <a:pPr>
              <a:lnSpc>
                <a:spcPct val="90000"/>
              </a:lnSpc>
              <a:defRPr/>
            </a:pPr>
            <a:r>
              <a:rPr lang="pt-PT" altLang="en-US" sz="2100" dirty="0">
                <a:solidFill>
                  <a:schemeClr val="tx1"/>
                </a:solidFill>
              </a:rPr>
              <a:t>A probabilidade de acidente mortal é </a:t>
            </a:r>
            <a:r>
              <a:rPr lang="pt-PT" altLang="en-US" sz="2100" dirty="0" smtClean="0">
                <a:solidFill>
                  <a:schemeClr val="tx1"/>
                </a:solidFill>
              </a:rPr>
              <a:t>3 </a:t>
            </a:r>
            <a:r>
              <a:rPr lang="pt-PT" altLang="en-US" sz="2100" dirty="0">
                <a:solidFill>
                  <a:schemeClr val="tx1"/>
                </a:solidFill>
              </a:rPr>
              <a:t>vezes superior à verificada na indústria transformadora</a:t>
            </a:r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title"/>
          </p:nvPr>
        </p:nvSpPr>
        <p:spPr>
          <a:xfrm>
            <a:off x="1428750" y="400050"/>
            <a:ext cx="6229350" cy="857250"/>
          </a:xfrm>
        </p:spPr>
        <p:txBody>
          <a:bodyPr/>
          <a:lstStyle/>
          <a:p>
            <a:pPr>
              <a:defRPr/>
            </a:pPr>
            <a:r>
              <a:rPr lang="pt-PT" altLang="en-US" dirty="0" smtClean="0"/>
              <a:t>Estatísticas de acidentes de construção em Portugal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48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51"/>
    </mc:Choice>
    <mc:Fallback xmlns="">
      <p:transition spd="slow" advTm="205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600200" y="523982"/>
            <a:ext cx="5829300" cy="1190518"/>
          </a:xfrm>
        </p:spPr>
        <p:txBody>
          <a:bodyPr/>
          <a:lstStyle/>
          <a:p>
            <a:pPr>
              <a:defRPr/>
            </a:pPr>
            <a:r>
              <a:rPr lang="pt-PT" altLang="en-US" dirty="0" smtClean="0"/>
              <a:t>Distribuição percentual dos acidentes por sector de actividade</a:t>
            </a:r>
          </a:p>
        </p:txBody>
      </p:sp>
      <p:graphicFrame>
        <p:nvGraphicFramePr>
          <p:cNvPr id="8195" name="Object 3"/>
          <p:cNvGraphicFramePr>
            <a:graphicFrameLocks noGrp="1" noChangeAspect="1"/>
          </p:cNvGraphicFramePr>
          <p:nvPr>
            <p:ph type="chart" idx="1"/>
          </p:nvPr>
        </p:nvGraphicFramePr>
        <p:xfrm>
          <a:off x="1771650" y="1714500"/>
          <a:ext cx="5829300" cy="342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Gráfico" r:id="rId5" imgW="7772271" imgH="4114705" progId="MSGraph.Chart.8">
                  <p:embed followColorScheme="full"/>
                </p:oleObj>
              </mc:Choice>
              <mc:Fallback>
                <p:oleObj name="Gráfico" r:id="rId5" imgW="7772271" imgH="4114705" progId="MSGraph.Chart.8">
                  <p:embed followColorScheme="full"/>
                  <p:pic>
                    <p:nvPicPr>
                      <p:cNvPr id="819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1650" y="1714500"/>
                        <a:ext cx="5829300" cy="342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557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83"/>
    </mc:Choice>
    <mc:Fallback xmlns="">
      <p:transition spd="slow" advTm="186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314450" y="457200"/>
            <a:ext cx="7151456" cy="628650"/>
          </a:xfrm>
        </p:spPr>
        <p:txBody>
          <a:bodyPr/>
          <a:lstStyle/>
          <a:p>
            <a:pPr>
              <a:defRPr/>
            </a:pPr>
            <a:r>
              <a:rPr lang="pt-PT" altLang="en-US" sz="2700" dirty="0"/>
              <a:t>Custos de Segurança em Obra - </a:t>
            </a:r>
            <a:r>
              <a:rPr lang="pt-PT" altLang="en-US" sz="2700" dirty="0" smtClean="0"/>
              <a:t>Exemplo</a:t>
            </a:r>
            <a:endParaRPr lang="pt-PT" altLang="en-US" sz="2700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pt-PT" altLang="en-US" sz="2100" dirty="0"/>
              <a:t>Custos da Obra</a:t>
            </a:r>
          </a:p>
        </p:txBody>
      </p:sp>
      <p:grpSp>
        <p:nvGrpSpPr>
          <p:cNvPr id="19460" name="Group 4"/>
          <p:cNvGrpSpPr>
            <a:grpSpLocks/>
          </p:cNvGrpSpPr>
          <p:nvPr/>
        </p:nvGrpSpPr>
        <p:grpSpPr bwMode="auto">
          <a:xfrm>
            <a:off x="2070243" y="1934111"/>
            <a:ext cx="4572000" cy="2346722"/>
            <a:chOff x="960" y="1728"/>
            <a:chExt cx="3840" cy="1971"/>
          </a:xfrm>
        </p:grpSpPr>
        <p:sp>
          <p:nvSpPr>
            <p:cNvPr id="10245" name="Rectangle 5"/>
            <p:cNvSpPr>
              <a:spLocks noChangeArrowheads="1"/>
            </p:cNvSpPr>
            <p:nvPr/>
          </p:nvSpPr>
          <p:spPr bwMode="auto">
            <a:xfrm>
              <a:off x="2880" y="3412"/>
              <a:ext cx="1920" cy="287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pt-PT" altLang="en-US" sz="1500"/>
                <a:t>2 869 005</a:t>
              </a:r>
            </a:p>
          </p:txBody>
        </p:sp>
        <p:sp>
          <p:nvSpPr>
            <p:cNvPr id="10246" name="Rectangle 6"/>
            <p:cNvSpPr>
              <a:spLocks noChangeArrowheads="1"/>
            </p:cNvSpPr>
            <p:nvPr/>
          </p:nvSpPr>
          <p:spPr bwMode="auto">
            <a:xfrm>
              <a:off x="960" y="3412"/>
              <a:ext cx="1920" cy="287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pt-PT" altLang="en-US" sz="1500"/>
                <a:t>Total</a:t>
              </a:r>
            </a:p>
          </p:txBody>
        </p:sp>
        <p:sp>
          <p:nvSpPr>
            <p:cNvPr id="10247" name="Rectangle 7"/>
            <p:cNvSpPr>
              <a:spLocks noChangeArrowheads="1"/>
            </p:cNvSpPr>
            <p:nvPr/>
          </p:nvSpPr>
          <p:spPr bwMode="auto">
            <a:xfrm>
              <a:off x="2880" y="3125"/>
              <a:ext cx="1920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pt-PT" altLang="en-US" sz="1500"/>
                <a:t>12 903</a:t>
              </a:r>
            </a:p>
          </p:txBody>
        </p:sp>
        <p:sp>
          <p:nvSpPr>
            <p:cNvPr id="10248" name="Rectangle 8"/>
            <p:cNvSpPr>
              <a:spLocks noChangeArrowheads="1"/>
            </p:cNvSpPr>
            <p:nvPr/>
          </p:nvSpPr>
          <p:spPr bwMode="auto">
            <a:xfrm>
              <a:off x="960" y="3125"/>
              <a:ext cx="1920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pt-PT" altLang="en-US" sz="1500"/>
                <a:t>Diversos</a:t>
              </a:r>
            </a:p>
          </p:txBody>
        </p:sp>
        <p:sp>
          <p:nvSpPr>
            <p:cNvPr id="10249" name="Rectangle 9"/>
            <p:cNvSpPr>
              <a:spLocks noChangeArrowheads="1"/>
            </p:cNvSpPr>
            <p:nvPr/>
          </p:nvSpPr>
          <p:spPr bwMode="auto">
            <a:xfrm>
              <a:off x="2880" y="2838"/>
              <a:ext cx="1920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pt-PT" altLang="en-US" sz="1500"/>
                <a:t>812 703</a:t>
              </a:r>
            </a:p>
          </p:txBody>
        </p:sp>
        <p:sp>
          <p:nvSpPr>
            <p:cNvPr id="10250" name="Rectangle 10"/>
            <p:cNvSpPr>
              <a:spLocks noChangeArrowheads="1"/>
            </p:cNvSpPr>
            <p:nvPr/>
          </p:nvSpPr>
          <p:spPr bwMode="auto">
            <a:xfrm>
              <a:off x="960" y="2838"/>
              <a:ext cx="1920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pt-PT" altLang="en-US" sz="1500"/>
                <a:t>Subempreitadas</a:t>
              </a:r>
            </a:p>
          </p:txBody>
        </p:sp>
        <p:sp>
          <p:nvSpPr>
            <p:cNvPr id="10251" name="Rectangle 11"/>
            <p:cNvSpPr>
              <a:spLocks noChangeArrowheads="1"/>
            </p:cNvSpPr>
            <p:nvPr/>
          </p:nvSpPr>
          <p:spPr bwMode="auto">
            <a:xfrm>
              <a:off x="2880" y="2551"/>
              <a:ext cx="1920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pt-PT" altLang="en-US" sz="1500"/>
                <a:t>1 037 914</a:t>
              </a:r>
            </a:p>
          </p:txBody>
        </p:sp>
        <p:sp>
          <p:nvSpPr>
            <p:cNvPr id="10252" name="Rectangle 12"/>
            <p:cNvSpPr>
              <a:spLocks noChangeArrowheads="1"/>
            </p:cNvSpPr>
            <p:nvPr/>
          </p:nvSpPr>
          <p:spPr bwMode="auto">
            <a:xfrm>
              <a:off x="960" y="2551"/>
              <a:ext cx="1920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pt-PT" altLang="en-US" sz="1500"/>
                <a:t>Materiais</a:t>
              </a:r>
            </a:p>
          </p:txBody>
        </p:sp>
        <p:sp>
          <p:nvSpPr>
            <p:cNvPr id="10253" name="Rectangle 13"/>
            <p:cNvSpPr>
              <a:spLocks noChangeArrowheads="1"/>
            </p:cNvSpPr>
            <p:nvPr/>
          </p:nvSpPr>
          <p:spPr bwMode="auto">
            <a:xfrm>
              <a:off x="2880" y="2264"/>
              <a:ext cx="1920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pt-PT" altLang="en-US" sz="1500"/>
                <a:t>258 367</a:t>
              </a:r>
            </a:p>
          </p:txBody>
        </p:sp>
        <p:sp>
          <p:nvSpPr>
            <p:cNvPr id="10254" name="Rectangle 14"/>
            <p:cNvSpPr>
              <a:spLocks noChangeArrowheads="1"/>
            </p:cNvSpPr>
            <p:nvPr/>
          </p:nvSpPr>
          <p:spPr bwMode="auto">
            <a:xfrm>
              <a:off x="960" y="2264"/>
              <a:ext cx="1920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pt-PT" altLang="en-US" sz="1500"/>
                <a:t>Equipamentos</a:t>
              </a:r>
            </a:p>
          </p:txBody>
        </p:sp>
        <p:sp>
          <p:nvSpPr>
            <p:cNvPr id="10255" name="Rectangle 15"/>
            <p:cNvSpPr>
              <a:spLocks noChangeArrowheads="1"/>
            </p:cNvSpPr>
            <p:nvPr/>
          </p:nvSpPr>
          <p:spPr bwMode="auto">
            <a:xfrm>
              <a:off x="2880" y="1977"/>
              <a:ext cx="1920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pt-PT" altLang="en-US" sz="1500"/>
                <a:t>747 118</a:t>
              </a:r>
            </a:p>
          </p:txBody>
        </p:sp>
        <p:sp>
          <p:nvSpPr>
            <p:cNvPr id="10256" name="Rectangle 16"/>
            <p:cNvSpPr>
              <a:spLocks noChangeArrowheads="1"/>
            </p:cNvSpPr>
            <p:nvPr/>
          </p:nvSpPr>
          <p:spPr bwMode="auto">
            <a:xfrm>
              <a:off x="960" y="1977"/>
              <a:ext cx="1920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pt-PT" altLang="en-US" sz="1500"/>
                <a:t>Mão de obra</a:t>
              </a:r>
            </a:p>
          </p:txBody>
        </p:sp>
        <p:sp>
          <p:nvSpPr>
            <p:cNvPr id="10257" name="Rectangle 17"/>
            <p:cNvSpPr>
              <a:spLocks noChangeArrowheads="1"/>
            </p:cNvSpPr>
            <p:nvPr/>
          </p:nvSpPr>
          <p:spPr bwMode="auto">
            <a:xfrm>
              <a:off x="2880" y="1728"/>
              <a:ext cx="1920" cy="24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pt-PT" altLang="en-US" sz="1350" b="1" dirty="0"/>
                <a:t>Custos </a:t>
              </a:r>
              <a:r>
                <a:rPr lang="pt-PT" altLang="en-US" sz="1350" b="1" dirty="0" smtClean="0"/>
                <a:t>totais</a:t>
              </a:r>
              <a:endParaRPr lang="pt-PT" altLang="en-US" sz="1350" b="1" dirty="0"/>
            </a:p>
          </p:txBody>
        </p:sp>
        <p:sp>
          <p:nvSpPr>
            <p:cNvPr id="10258" name="Rectangle 18"/>
            <p:cNvSpPr>
              <a:spLocks noChangeArrowheads="1"/>
            </p:cNvSpPr>
            <p:nvPr/>
          </p:nvSpPr>
          <p:spPr bwMode="auto">
            <a:xfrm>
              <a:off x="960" y="1728"/>
              <a:ext cx="1920" cy="24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pt-PT" altLang="en-US" sz="1350" b="1"/>
                <a:t>Tipo de Custos</a:t>
              </a:r>
            </a:p>
          </p:txBody>
        </p:sp>
        <p:sp>
          <p:nvSpPr>
            <p:cNvPr id="10259" name="Line 19"/>
            <p:cNvSpPr>
              <a:spLocks noChangeShapeType="1"/>
            </p:cNvSpPr>
            <p:nvPr/>
          </p:nvSpPr>
          <p:spPr bwMode="auto">
            <a:xfrm>
              <a:off x="960" y="1728"/>
              <a:ext cx="3840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0260" name="Line 20"/>
            <p:cNvSpPr>
              <a:spLocks noChangeShapeType="1"/>
            </p:cNvSpPr>
            <p:nvPr/>
          </p:nvSpPr>
          <p:spPr bwMode="auto">
            <a:xfrm>
              <a:off x="960" y="2264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0261" name="Line 21"/>
            <p:cNvSpPr>
              <a:spLocks noChangeShapeType="1"/>
            </p:cNvSpPr>
            <p:nvPr/>
          </p:nvSpPr>
          <p:spPr bwMode="auto">
            <a:xfrm>
              <a:off x="960" y="2551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0262" name="Line 22"/>
            <p:cNvSpPr>
              <a:spLocks noChangeShapeType="1"/>
            </p:cNvSpPr>
            <p:nvPr/>
          </p:nvSpPr>
          <p:spPr bwMode="auto">
            <a:xfrm>
              <a:off x="960" y="2838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0263" name="Line 23"/>
            <p:cNvSpPr>
              <a:spLocks noChangeShapeType="1"/>
            </p:cNvSpPr>
            <p:nvPr/>
          </p:nvSpPr>
          <p:spPr bwMode="auto">
            <a:xfrm>
              <a:off x="960" y="3125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0264" name="Line 24"/>
            <p:cNvSpPr>
              <a:spLocks noChangeShapeType="1"/>
            </p:cNvSpPr>
            <p:nvPr/>
          </p:nvSpPr>
          <p:spPr bwMode="auto">
            <a:xfrm>
              <a:off x="960" y="3699"/>
              <a:ext cx="3840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0265" name="Line 25"/>
            <p:cNvSpPr>
              <a:spLocks noChangeShapeType="1"/>
            </p:cNvSpPr>
            <p:nvPr/>
          </p:nvSpPr>
          <p:spPr bwMode="auto">
            <a:xfrm>
              <a:off x="960" y="1728"/>
              <a:ext cx="0" cy="1971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0266" name="Line 26"/>
            <p:cNvSpPr>
              <a:spLocks noChangeShapeType="1"/>
            </p:cNvSpPr>
            <p:nvPr/>
          </p:nvSpPr>
          <p:spPr bwMode="auto">
            <a:xfrm>
              <a:off x="2880" y="1728"/>
              <a:ext cx="0" cy="197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0267" name="Line 27"/>
            <p:cNvSpPr>
              <a:spLocks noChangeShapeType="1"/>
            </p:cNvSpPr>
            <p:nvPr/>
          </p:nvSpPr>
          <p:spPr bwMode="auto">
            <a:xfrm>
              <a:off x="4800" y="1728"/>
              <a:ext cx="0" cy="1971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0268" name="Line 28"/>
            <p:cNvSpPr>
              <a:spLocks noChangeShapeType="1"/>
            </p:cNvSpPr>
            <p:nvPr/>
          </p:nvSpPr>
          <p:spPr bwMode="auto">
            <a:xfrm>
              <a:off x="960" y="1977"/>
              <a:ext cx="3840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0269" name="Line 29"/>
            <p:cNvSpPr>
              <a:spLocks noChangeShapeType="1"/>
            </p:cNvSpPr>
            <p:nvPr/>
          </p:nvSpPr>
          <p:spPr bwMode="auto">
            <a:xfrm>
              <a:off x="960" y="3412"/>
              <a:ext cx="3840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</p:grp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6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257"/>
    </mc:Choice>
    <mc:Fallback xmlns="">
      <p:transition spd="slow" advTm="502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314450" y="400050"/>
            <a:ext cx="7305568" cy="571500"/>
          </a:xfrm>
        </p:spPr>
        <p:txBody>
          <a:bodyPr/>
          <a:lstStyle/>
          <a:p>
            <a:pPr>
              <a:defRPr/>
            </a:pPr>
            <a:r>
              <a:rPr lang="pt-PT" altLang="en-US" sz="2700" dirty="0"/>
              <a:t>Custos de Segurança em Obra - Exemplo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44530" y="1171254"/>
            <a:ext cx="7170720" cy="3251919"/>
          </a:xfrm>
        </p:spPr>
        <p:txBody>
          <a:bodyPr/>
          <a:lstStyle/>
          <a:p>
            <a:pPr>
              <a:defRPr/>
            </a:pPr>
            <a:r>
              <a:rPr lang="pt-PT" altLang="en-US" sz="2100" dirty="0"/>
              <a:t>Custos de implementação de segurança em obra</a:t>
            </a:r>
          </a:p>
        </p:txBody>
      </p:sp>
      <p:grpSp>
        <p:nvGrpSpPr>
          <p:cNvPr id="20484" name="Group 4"/>
          <p:cNvGrpSpPr>
            <a:grpSpLocks/>
          </p:cNvGrpSpPr>
          <p:nvPr/>
        </p:nvGrpSpPr>
        <p:grpSpPr bwMode="auto">
          <a:xfrm>
            <a:off x="2171700" y="2114550"/>
            <a:ext cx="4686300" cy="2628900"/>
            <a:chOff x="912" y="1536"/>
            <a:chExt cx="3936" cy="2302"/>
          </a:xfrm>
        </p:grpSpPr>
        <p:sp>
          <p:nvSpPr>
            <p:cNvPr id="11269" name="Rectangle 5"/>
            <p:cNvSpPr>
              <a:spLocks noChangeArrowheads="1"/>
            </p:cNvSpPr>
            <p:nvPr/>
          </p:nvSpPr>
          <p:spPr bwMode="auto">
            <a:xfrm>
              <a:off x="2880" y="3264"/>
              <a:ext cx="1968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pt-PT" altLang="en-US" sz="1500"/>
                <a:t>3 963</a:t>
              </a:r>
            </a:p>
          </p:txBody>
        </p:sp>
        <p:sp>
          <p:nvSpPr>
            <p:cNvPr id="11270" name="Rectangle 6"/>
            <p:cNvSpPr>
              <a:spLocks noChangeArrowheads="1"/>
            </p:cNvSpPr>
            <p:nvPr/>
          </p:nvSpPr>
          <p:spPr bwMode="auto">
            <a:xfrm>
              <a:off x="912" y="3264"/>
              <a:ext cx="1968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pt-PT" altLang="en-US" sz="1500"/>
                <a:t>Estrutura</a:t>
              </a:r>
            </a:p>
          </p:txBody>
        </p:sp>
        <p:sp>
          <p:nvSpPr>
            <p:cNvPr id="11271" name="Rectangle 7"/>
            <p:cNvSpPr>
              <a:spLocks noChangeArrowheads="1"/>
            </p:cNvSpPr>
            <p:nvPr/>
          </p:nvSpPr>
          <p:spPr bwMode="auto">
            <a:xfrm>
              <a:off x="2880" y="3551"/>
              <a:ext cx="1968" cy="287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pt-PT" altLang="en-US" sz="1500"/>
                <a:t>37 921</a:t>
              </a:r>
            </a:p>
          </p:txBody>
        </p:sp>
        <p:sp>
          <p:nvSpPr>
            <p:cNvPr id="11272" name="Rectangle 8"/>
            <p:cNvSpPr>
              <a:spLocks noChangeArrowheads="1"/>
            </p:cNvSpPr>
            <p:nvPr/>
          </p:nvSpPr>
          <p:spPr bwMode="auto">
            <a:xfrm>
              <a:off x="912" y="3551"/>
              <a:ext cx="1968" cy="287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pt-PT" altLang="en-US" sz="1500"/>
                <a:t>Total</a:t>
              </a:r>
            </a:p>
          </p:txBody>
        </p:sp>
        <p:sp>
          <p:nvSpPr>
            <p:cNvPr id="11273" name="Rectangle 9"/>
            <p:cNvSpPr>
              <a:spLocks noChangeArrowheads="1"/>
            </p:cNvSpPr>
            <p:nvPr/>
          </p:nvSpPr>
          <p:spPr bwMode="auto">
            <a:xfrm>
              <a:off x="2880" y="2933"/>
              <a:ext cx="1968" cy="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pt-PT" altLang="en-US" sz="1500"/>
                <a:t>8 000</a:t>
              </a:r>
            </a:p>
          </p:txBody>
        </p:sp>
        <p:sp>
          <p:nvSpPr>
            <p:cNvPr id="11274" name="Rectangle 10"/>
            <p:cNvSpPr>
              <a:spLocks noChangeArrowheads="1"/>
            </p:cNvSpPr>
            <p:nvPr/>
          </p:nvSpPr>
          <p:spPr bwMode="auto">
            <a:xfrm>
              <a:off x="912" y="2933"/>
              <a:ext cx="1968" cy="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pt-PT" altLang="en-US" sz="1500"/>
                <a:t>Diversos</a:t>
              </a:r>
            </a:p>
          </p:txBody>
        </p:sp>
        <p:sp>
          <p:nvSpPr>
            <p:cNvPr id="11275" name="Rectangle 11"/>
            <p:cNvSpPr>
              <a:spLocks noChangeArrowheads="1"/>
            </p:cNvSpPr>
            <p:nvPr/>
          </p:nvSpPr>
          <p:spPr bwMode="auto">
            <a:xfrm>
              <a:off x="2880" y="2646"/>
              <a:ext cx="1968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pt-PT" altLang="en-US" sz="1500"/>
                <a:t>400</a:t>
              </a:r>
            </a:p>
          </p:txBody>
        </p:sp>
        <p:sp>
          <p:nvSpPr>
            <p:cNvPr id="11276" name="Rectangle 12"/>
            <p:cNvSpPr>
              <a:spLocks noChangeArrowheads="1"/>
            </p:cNvSpPr>
            <p:nvPr/>
          </p:nvSpPr>
          <p:spPr bwMode="auto">
            <a:xfrm>
              <a:off x="912" y="2646"/>
              <a:ext cx="1968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pt-PT" altLang="en-US" sz="1500"/>
                <a:t>Subempreitadas</a:t>
              </a:r>
            </a:p>
          </p:txBody>
        </p:sp>
        <p:sp>
          <p:nvSpPr>
            <p:cNvPr id="11277" name="Rectangle 13"/>
            <p:cNvSpPr>
              <a:spLocks noChangeArrowheads="1"/>
            </p:cNvSpPr>
            <p:nvPr/>
          </p:nvSpPr>
          <p:spPr bwMode="auto">
            <a:xfrm>
              <a:off x="2880" y="2359"/>
              <a:ext cx="1968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pt-PT" altLang="en-US" sz="1500"/>
                <a:t>5 420</a:t>
              </a:r>
            </a:p>
          </p:txBody>
        </p:sp>
        <p:sp>
          <p:nvSpPr>
            <p:cNvPr id="11278" name="Rectangle 14"/>
            <p:cNvSpPr>
              <a:spLocks noChangeArrowheads="1"/>
            </p:cNvSpPr>
            <p:nvPr/>
          </p:nvSpPr>
          <p:spPr bwMode="auto">
            <a:xfrm>
              <a:off x="912" y="2359"/>
              <a:ext cx="1968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pt-PT" altLang="en-US" sz="1500"/>
                <a:t>Materiais</a:t>
              </a:r>
            </a:p>
          </p:txBody>
        </p:sp>
        <p:sp>
          <p:nvSpPr>
            <p:cNvPr id="11279" name="Rectangle 15"/>
            <p:cNvSpPr>
              <a:spLocks noChangeArrowheads="1"/>
            </p:cNvSpPr>
            <p:nvPr/>
          </p:nvSpPr>
          <p:spPr bwMode="auto">
            <a:xfrm>
              <a:off x="2880" y="2072"/>
              <a:ext cx="1968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pt-PT" altLang="en-US" sz="1500"/>
                <a:t>392</a:t>
              </a:r>
            </a:p>
          </p:txBody>
        </p:sp>
        <p:sp>
          <p:nvSpPr>
            <p:cNvPr id="11280" name="Rectangle 16"/>
            <p:cNvSpPr>
              <a:spLocks noChangeArrowheads="1"/>
            </p:cNvSpPr>
            <p:nvPr/>
          </p:nvSpPr>
          <p:spPr bwMode="auto">
            <a:xfrm>
              <a:off x="912" y="2072"/>
              <a:ext cx="1968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pt-PT" altLang="en-US" sz="1500"/>
                <a:t>Equipamentos</a:t>
              </a:r>
            </a:p>
          </p:txBody>
        </p:sp>
        <p:sp>
          <p:nvSpPr>
            <p:cNvPr id="11281" name="Rectangle 17"/>
            <p:cNvSpPr>
              <a:spLocks noChangeArrowheads="1"/>
            </p:cNvSpPr>
            <p:nvPr/>
          </p:nvSpPr>
          <p:spPr bwMode="auto">
            <a:xfrm>
              <a:off x="2880" y="1785"/>
              <a:ext cx="1968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pt-PT" altLang="en-US" sz="1500"/>
                <a:t>19 747</a:t>
              </a:r>
            </a:p>
          </p:txBody>
        </p:sp>
        <p:sp>
          <p:nvSpPr>
            <p:cNvPr id="11282" name="Rectangle 18"/>
            <p:cNvSpPr>
              <a:spLocks noChangeArrowheads="1"/>
            </p:cNvSpPr>
            <p:nvPr/>
          </p:nvSpPr>
          <p:spPr bwMode="auto">
            <a:xfrm>
              <a:off x="912" y="1785"/>
              <a:ext cx="1968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pt-PT" altLang="en-US" sz="1500"/>
                <a:t>Mão de obra</a:t>
              </a:r>
            </a:p>
          </p:txBody>
        </p:sp>
        <p:sp>
          <p:nvSpPr>
            <p:cNvPr id="11283" name="Rectangle 19"/>
            <p:cNvSpPr>
              <a:spLocks noChangeArrowheads="1"/>
            </p:cNvSpPr>
            <p:nvPr/>
          </p:nvSpPr>
          <p:spPr bwMode="auto">
            <a:xfrm>
              <a:off x="2880" y="1536"/>
              <a:ext cx="1968" cy="24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pt-PT" altLang="en-US" sz="1350" b="1" dirty="0" smtClean="0"/>
                <a:t>Custos de segurança</a:t>
              </a:r>
              <a:endParaRPr lang="pt-PT" altLang="en-US" sz="1350" b="1" dirty="0"/>
            </a:p>
          </p:txBody>
        </p:sp>
        <p:sp>
          <p:nvSpPr>
            <p:cNvPr id="11284" name="Rectangle 20"/>
            <p:cNvSpPr>
              <a:spLocks noChangeArrowheads="1"/>
            </p:cNvSpPr>
            <p:nvPr/>
          </p:nvSpPr>
          <p:spPr bwMode="auto">
            <a:xfrm>
              <a:off x="912" y="1536"/>
              <a:ext cx="1968" cy="24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pt-PT" altLang="en-US" sz="1350" b="1"/>
                <a:t>Tipo de Custos</a:t>
              </a:r>
            </a:p>
          </p:txBody>
        </p:sp>
        <p:sp>
          <p:nvSpPr>
            <p:cNvPr id="11285" name="Line 21"/>
            <p:cNvSpPr>
              <a:spLocks noChangeShapeType="1"/>
            </p:cNvSpPr>
            <p:nvPr/>
          </p:nvSpPr>
          <p:spPr bwMode="auto">
            <a:xfrm>
              <a:off x="912" y="1536"/>
              <a:ext cx="3936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1286" name="Line 22"/>
            <p:cNvSpPr>
              <a:spLocks noChangeShapeType="1"/>
            </p:cNvSpPr>
            <p:nvPr/>
          </p:nvSpPr>
          <p:spPr bwMode="auto">
            <a:xfrm>
              <a:off x="912" y="2072"/>
              <a:ext cx="393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1287" name="Line 23"/>
            <p:cNvSpPr>
              <a:spLocks noChangeShapeType="1"/>
            </p:cNvSpPr>
            <p:nvPr/>
          </p:nvSpPr>
          <p:spPr bwMode="auto">
            <a:xfrm>
              <a:off x="912" y="2359"/>
              <a:ext cx="393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1288" name="Line 24"/>
            <p:cNvSpPr>
              <a:spLocks noChangeShapeType="1"/>
            </p:cNvSpPr>
            <p:nvPr/>
          </p:nvSpPr>
          <p:spPr bwMode="auto">
            <a:xfrm>
              <a:off x="912" y="2646"/>
              <a:ext cx="393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1289" name="Line 25"/>
            <p:cNvSpPr>
              <a:spLocks noChangeShapeType="1"/>
            </p:cNvSpPr>
            <p:nvPr/>
          </p:nvSpPr>
          <p:spPr bwMode="auto">
            <a:xfrm>
              <a:off x="912" y="2933"/>
              <a:ext cx="393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1290" name="Line 26"/>
            <p:cNvSpPr>
              <a:spLocks noChangeShapeType="1"/>
            </p:cNvSpPr>
            <p:nvPr/>
          </p:nvSpPr>
          <p:spPr bwMode="auto">
            <a:xfrm>
              <a:off x="912" y="3838"/>
              <a:ext cx="3936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1291" name="Line 27"/>
            <p:cNvSpPr>
              <a:spLocks noChangeShapeType="1"/>
            </p:cNvSpPr>
            <p:nvPr/>
          </p:nvSpPr>
          <p:spPr bwMode="auto">
            <a:xfrm>
              <a:off x="912" y="1536"/>
              <a:ext cx="0" cy="2302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1292" name="Line 28"/>
            <p:cNvSpPr>
              <a:spLocks noChangeShapeType="1"/>
            </p:cNvSpPr>
            <p:nvPr/>
          </p:nvSpPr>
          <p:spPr bwMode="auto">
            <a:xfrm>
              <a:off x="2880" y="1536"/>
              <a:ext cx="0" cy="230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1293" name="Line 29"/>
            <p:cNvSpPr>
              <a:spLocks noChangeShapeType="1"/>
            </p:cNvSpPr>
            <p:nvPr/>
          </p:nvSpPr>
          <p:spPr bwMode="auto">
            <a:xfrm>
              <a:off x="4848" y="1536"/>
              <a:ext cx="0" cy="2302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1294" name="Line 30"/>
            <p:cNvSpPr>
              <a:spLocks noChangeShapeType="1"/>
            </p:cNvSpPr>
            <p:nvPr/>
          </p:nvSpPr>
          <p:spPr bwMode="auto">
            <a:xfrm>
              <a:off x="912" y="1785"/>
              <a:ext cx="3936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1295" name="Line 31"/>
            <p:cNvSpPr>
              <a:spLocks noChangeShapeType="1"/>
            </p:cNvSpPr>
            <p:nvPr/>
          </p:nvSpPr>
          <p:spPr bwMode="auto">
            <a:xfrm>
              <a:off x="912" y="3551"/>
              <a:ext cx="3936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  <p:sp>
          <p:nvSpPr>
            <p:cNvPr id="11296" name="Line 32"/>
            <p:cNvSpPr>
              <a:spLocks noChangeShapeType="1"/>
            </p:cNvSpPr>
            <p:nvPr/>
          </p:nvSpPr>
          <p:spPr bwMode="auto">
            <a:xfrm>
              <a:off x="912" y="3264"/>
              <a:ext cx="393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050"/>
            </a:p>
          </p:txBody>
        </p:sp>
      </p:grp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309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440"/>
    </mc:Choice>
    <mc:Fallback xmlns="">
      <p:transition spd="slow" advTm="514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t-PT" altLang="en-US" b="1" smtClean="0"/>
              <a:t>CUSTOS (obra vs segurança)</a:t>
            </a:r>
            <a:endParaRPr lang="pt-PT" altLang="en-US" sz="2700" b="1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57350" y="1828800"/>
            <a:ext cx="5829300" cy="2743200"/>
          </a:xfrm>
        </p:spPr>
        <p:txBody>
          <a:bodyPr/>
          <a:lstStyle/>
          <a:p>
            <a:pPr algn="ctr">
              <a:buFont typeface="Monotype Sorts" pitchFamily="2" charset="2"/>
              <a:buNone/>
              <a:defRPr/>
            </a:pPr>
            <a:r>
              <a:rPr lang="pt-PT" altLang="en-US" sz="3600"/>
              <a:t>  </a:t>
            </a:r>
            <a:r>
              <a:rPr lang="pt-PT" altLang="en-US" sz="3600" b="1"/>
              <a:t>Os custos de prevenção oscilam de  </a:t>
            </a:r>
            <a:r>
              <a:rPr lang="pt-PT" altLang="en-US" sz="3600" b="1">
                <a:solidFill>
                  <a:srgbClr val="FF0000"/>
                </a:solidFill>
              </a:rPr>
              <a:t>1,5 %</a:t>
            </a:r>
            <a:r>
              <a:rPr lang="pt-PT" altLang="en-US" sz="3600" b="1"/>
              <a:t>  a </a:t>
            </a:r>
            <a:r>
              <a:rPr lang="pt-PT" altLang="en-US" sz="3600" b="1">
                <a:solidFill>
                  <a:srgbClr val="FF6600"/>
                </a:solidFill>
              </a:rPr>
              <a:t>2 %</a:t>
            </a:r>
            <a:r>
              <a:rPr lang="pt-PT" altLang="en-US" sz="3600" b="1"/>
              <a:t> </a:t>
            </a:r>
          </a:p>
          <a:p>
            <a:pPr algn="ctr">
              <a:buFont typeface="Monotype Sorts" pitchFamily="2" charset="2"/>
              <a:buNone/>
              <a:defRPr/>
            </a:pPr>
            <a:r>
              <a:rPr lang="pt-PT" altLang="en-US" sz="3600" b="1"/>
              <a:t>do custo da obra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663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541"/>
    </mc:Choice>
    <mc:Fallback xmlns="">
      <p:transition spd="slow" advTm="1115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t-PT" altLang="en-US" smtClean="0"/>
              <a:t>Custos de segurança em caso de sinistro</a:t>
            </a:r>
            <a:endParaRPr lang="pt-PT" altLang="en-US" sz="270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57350" y="1943100"/>
            <a:ext cx="5829300" cy="2628900"/>
          </a:xfrm>
        </p:spPr>
        <p:txBody>
          <a:bodyPr/>
          <a:lstStyle/>
          <a:p>
            <a:pPr>
              <a:defRPr/>
            </a:pPr>
            <a:r>
              <a:rPr lang="pt-PT" altLang="en-US" smtClean="0"/>
              <a:t>Custos directos</a:t>
            </a:r>
          </a:p>
          <a:p>
            <a:pPr>
              <a:defRPr/>
            </a:pPr>
            <a:endParaRPr lang="pt-PT" altLang="en-US" smtClean="0"/>
          </a:p>
          <a:p>
            <a:pPr>
              <a:defRPr/>
            </a:pPr>
            <a:r>
              <a:rPr lang="pt-PT" altLang="en-US" smtClean="0"/>
              <a:t>Custos indirectos</a:t>
            </a:r>
          </a:p>
          <a:p>
            <a:pPr lvl="1">
              <a:buFontTx/>
              <a:buNone/>
              <a:defRPr/>
            </a:pPr>
            <a:r>
              <a:rPr lang="pt-PT" altLang="en-US" smtClean="0"/>
              <a:t>(suportados pela empresa e não quantificáveis)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59199"/>
      </p:ext>
    </p:extLst>
  </p:cSld>
  <p:clrMapOvr>
    <a:masterClrMapping/>
  </p:clrMapOvr>
  <p:transition advTm="281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t-PT" altLang="en-US" smtClean="0"/>
              <a:t>Custos directos</a:t>
            </a:r>
            <a:endParaRPr lang="pt-PT" altLang="en-US" sz="2700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714500" y="1600200"/>
            <a:ext cx="5829300" cy="2628900"/>
          </a:xfrm>
        </p:spPr>
        <p:txBody>
          <a:bodyPr/>
          <a:lstStyle/>
          <a:p>
            <a:pPr>
              <a:defRPr/>
            </a:pPr>
            <a:endParaRPr lang="pt-PT" altLang="en-US" dirty="0" smtClean="0"/>
          </a:p>
          <a:p>
            <a:pPr>
              <a:defRPr/>
            </a:pPr>
            <a:r>
              <a:rPr lang="pt-PT" altLang="en-US" sz="2400" dirty="0" smtClean="0"/>
              <a:t>Salários</a:t>
            </a:r>
          </a:p>
          <a:p>
            <a:pPr>
              <a:defRPr/>
            </a:pPr>
            <a:r>
              <a:rPr kumimoji="0" lang="pt-PT" altLang="en-US" sz="2400" dirty="0" smtClean="0"/>
              <a:t>Despesas com deslocações;</a:t>
            </a:r>
          </a:p>
          <a:p>
            <a:pPr>
              <a:defRPr/>
            </a:pPr>
            <a:r>
              <a:rPr kumimoji="0" lang="pt-PT" altLang="en-US" sz="2400" dirty="0" smtClean="0"/>
              <a:t>Pensões de invalidez ou Morte;</a:t>
            </a:r>
          </a:p>
          <a:p>
            <a:pPr>
              <a:defRPr/>
            </a:pPr>
            <a:r>
              <a:rPr kumimoji="0" lang="pt-PT" altLang="en-US" sz="2400" dirty="0" smtClean="0"/>
              <a:t>Gastos em Assistência médica;</a:t>
            </a:r>
          </a:p>
          <a:p>
            <a:pPr>
              <a:defRPr/>
            </a:pPr>
            <a:r>
              <a:rPr lang="pt-PT" altLang="en-US" sz="2400" dirty="0" smtClean="0"/>
              <a:t>.....</a:t>
            </a:r>
            <a:r>
              <a:rPr kumimoji="0" lang="pt-PT" altLang="en-US" sz="2400" dirty="0" smtClean="0"/>
              <a:t>.</a:t>
            </a:r>
            <a:endParaRPr lang="pt-PT" altLang="en-US" sz="2400" dirty="0" smtClean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13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24"/>
    </mc:Choice>
    <mc:Fallback xmlns="">
      <p:transition spd="slow" advTm="72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750" y="228600"/>
            <a:ext cx="6229350" cy="857250"/>
          </a:xfrm>
        </p:spPr>
        <p:txBody>
          <a:bodyPr/>
          <a:lstStyle/>
          <a:p>
            <a:pPr>
              <a:defRPr/>
            </a:pPr>
            <a:r>
              <a:rPr lang="pt-PT" altLang="en-US" smtClean="0"/>
              <a:t>Custos indirectos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54805" y="918253"/>
            <a:ext cx="7962472" cy="3371850"/>
          </a:xfrm>
        </p:spPr>
        <p:txBody>
          <a:bodyPr/>
          <a:lstStyle/>
          <a:p>
            <a:pPr lvl="1">
              <a:lnSpc>
                <a:spcPct val="90000"/>
              </a:lnSpc>
              <a:buSzPct val="75000"/>
              <a:buFont typeface="Monotype Sorts" pitchFamily="2" charset="2"/>
              <a:buChar char="n"/>
              <a:defRPr/>
            </a:pPr>
            <a:r>
              <a:rPr lang="pt-PT" altLang="en-US" sz="1800" dirty="0"/>
              <a:t>Tempo perdido pelo acidentado e pelos outros operários;</a:t>
            </a:r>
          </a:p>
          <a:p>
            <a:pPr lvl="1">
              <a:lnSpc>
                <a:spcPct val="90000"/>
              </a:lnSpc>
              <a:buSzPct val="75000"/>
              <a:buFont typeface="Monotype Sorts" pitchFamily="2" charset="2"/>
              <a:buChar char="n"/>
              <a:defRPr/>
            </a:pPr>
            <a:r>
              <a:rPr lang="pt-PT" altLang="en-US" sz="1800" dirty="0"/>
              <a:t>Tempo utilizado na investigação;</a:t>
            </a:r>
          </a:p>
          <a:p>
            <a:pPr lvl="1">
              <a:lnSpc>
                <a:spcPct val="90000"/>
              </a:lnSpc>
              <a:buSzPct val="75000"/>
              <a:buFont typeface="Monotype Sorts" pitchFamily="2" charset="2"/>
              <a:buChar char="n"/>
              <a:defRPr/>
            </a:pPr>
            <a:r>
              <a:rPr lang="pt-PT" altLang="en-US" sz="1800" dirty="0"/>
              <a:t>Custos na formação de um substituto;</a:t>
            </a:r>
          </a:p>
          <a:p>
            <a:pPr lvl="1">
              <a:lnSpc>
                <a:spcPct val="90000"/>
              </a:lnSpc>
              <a:buSzPct val="75000"/>
              <a:buFont typeface="Monotype Sorts" pitchFamily="2" charset="2"/>
              <a:buChar char="n"/>
              <a:defRPr/>
            </a:pPr>
            <a:r>
              <a:rPr lang="pt-PT" altLang="en-US" sz="1800" dirty="0"/>
              <a:t>Tempo gasto na prestação de auxílio e socorro;</a:t>
            </a:r>
          </a:p>
          <a:p>
            <a:pPr lvl="1">
              <a:lnSpc>
                <a:spcPct val="90000"/>
              </a:lnSpc>
              <a:buSzPct val="75000"/>
              <a:buFont typeface="Monotype Sorts" pitchFamily="2" charset="2"/>
              <a:buChar char="n"/>
              <a:defRPr/>
            </a:pPr>
            <a:r>
              <a:rPr lang="pt-PT" altLang="en-US" sz="1800" dirty="0"/>
              <a:t>Perda da eficiência da equipa;</a:t>
            </a:r>
          </a:p>
          <a:p>
            <a:pPr lvl="1">
              <a:lnSpc>
                <a:spcPct val="90000"/>
              </a:lnSpc>
              <a:buSzPct val="75000"/>
              <a:buFont typeface="Monotype Sorts" pitchFamily="2" charset="2"/>
              <a:buChar char="n"/>
              <a:defRPr/>
            </a:pPr>
            <a:r>
              <a:rPr lang="pt-PT" altLang="en-US" sz="1800" dirty="0"/>
              <a:t>Perdas no nível de eficiência do trabalhador lesionado;</a:t>
            </a:r>
          </a:p>
          <a:p>
            <a:pPr lvl="1">
              <a:lnSpc>
                <a:spcPct val="90000"/>
              </a:lnSpc>
              <a:buSzPct val="75000"/>
              <a:buFont typeface="Monotype Sorts" pitchFamily="2" charset="2"/>
              <a:buChar char="n"/>
              <a:defRPr/>
            </a:pPr>
            <a:r>
              <a:rPr lang="pt-PT" altLang="en-US" sz="1800" dirty="0"/>
              <a:t>Custos devido a atrasos no prazo da obra;</a:t>
            </a:r>
          </a:p>
          <a:p>
            <a:pPr lvl="1">
              <a:lnSpc>
                <a:spcPct val="90000"/>
              </a:lnSpc>
              <a:buSzPct val="75000"/>
              <a:buFont typeface="Monotype Sorts" pitchFamily="2" charset="2"/>
              <a:buChar char="n"/>
              <a:defRPr/>
            </a:pPr>
            <a:r>
              <a:rPr lang="pt-PT" altLang="en-US" sz="1800" dirty="0"/>
              <a:t>Custos de reprogramação dos trabalhos;</a:t>
            </a:r>
          </a:p>
          <a:p>
            <a:pPr lvl="1">
              <a:lnSpc>
                <a:spcPct val="90000"/>
              </a:lnSpc>
              <a:buSzPct val="75000"/>
              <a:buFont typeface="Monotype Sorts" pitchFamily="2" charset="2"/>
              <a:buChar char="n"/>
              <a:defRPr/>
            </a:pPr>
            <a:r>
              <a:rPr lang="pt-PT" altLang="en-US" sz="1800" dirty="0"/>
              <a:t>Custos de limpeza, reparação e espera.</a:t>
            </a:r>
            <a:endParaRPr lang="pt-PT" altLang="en-US" dirty="0" smtClean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01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52"/>
    </mc:Choice>
    <mc:Fallback xmlns="">
      <p:transition spd="slow" advTm="120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191871" y="753250"/>
            <a:ext cx="4280848" cy="572700"/>
          </a:xfrm>
        </p:spPr>
        <p:txBody>
          <a:bodyPr/>
          <a:lstStyle/>
          <a:p>
            <a:pPr>
              <a:defRPr/>
            </a:pPr>
            <a:r>
              <a:rPr lang="pt-PT" altLang="en-US" dirty="0" smtClean="0"/>
              <a:t>Custos de não segurança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57350" y="1485900"/>
            <a:ext cx="6705814" cy="3086100"/>
          </a:xfrm>
        </p:spPr>
        <p:txBody>
          <a:bodyPr/>
          <a:lstStyle/>
          <a:p>
            <a:pPr>
              <a:defRPr/>
            </a:pPr>
            <a:endParaRPr lang="pt-PT" altLang="en-US" sz="2100" dirty="0"/>
          </a:p>
          <a:p>
            <a:pPr>
              <a:defRPr/>
            </a:pPr>
            <a:r>
              <a:rPr lang="pt-PT" altLang="en-US" sz="2400" dirty="0"/>
              <a:t>Todos os indirectos inumerados;</a:t>
            </a:r>
          </a:p>
          <a:p>
            <a:pPr>
              <a:defRPr/>
            </a:pPr>
            <a:r>
              <a:rPr lang="pt-PT" altLang="en-US" sz="2400" dirty="0"/>
              <a:t>Multas, advogados e salários não consumíveis;</a:t>
            </a:r>
          </a:p>
          <a:p>
            <a:pPr>
              <a:defRPr/>
            </a:pPr>
            <a:r>
              <a:rPr lang="pt-PT" altLang="en-US" sz="2400" dirty="0"/>
              <a:t>Perda de prestígio da Empresa;</a:t>
            </a:r>
          </a:p>
          <a:p>
            <a:pPr>
              <a:defRPr/>
            </a:pPr>
            <a:r>
              <a:rPr lang="pt-PT" altLang="en-US" sz="2400" dirty="0"/>
              <a:t>Reflexo na imagem do País</a:t>
            </a:r>
            <a:r>
              <a:rPr lang="pt-PT" altLang="en-US" sz="2100" dirty="0"/>
              <a:t>.</a:t>
            </a:r>
          </a:p>
          <a:p>
            <a:pPr>
              <a:defRPr/>
            </a:pPr>
            <a:endParaRPr lang="pt-PT" altLang="en-US" sz="2100" dirty="0"/>
          </a:p>
          <a:p>
            <a:pPr>
              <a:buFont typeface="Monotype Sorts" pitchFamily="2" charset="2"/>
              <a:buNone/>
              <a:defRPr/>
            </a:pPr>
            <a:endParaRPr lang="pt-PT" altLang="en-US" dirty="0" smtClean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43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39"/>
    </mc:Choice>
    <mc:Fallback xmlns="">
      <p:transition spd="slow" advTm="167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426</Words>
  <Application>Microsoft Office PowerPoint</Application>
  <PresentationFormat>On-screen Show (16:9)</PresentationFormat>
  <Paragraphs>86</Paragraphs>
  <Slides>12</Slides>
  <Notes>0</Notes>
  <HiddenSlides>0</HiddenSlides>
  <MMClips>12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Monotype Sorts</vt:lpstr>
      <vt:lpstr>Times New Roman</vt:lpstr>
      <vt:lpstr>Simple Light</vt:lpstr>
      <vt:lpstr>Gráfico</vt:lpstr>
      <vt:lpstr>IV.2 Módulo 6 Estimativa de custos da prevenção de acidentes</vt:lpstr>
      <vt:lpstr>A prevenção constitui um valor de importância crescente nas sociedades modernas</vt:lpstr>
      <vt:lpstr>Estatísticas de acidentes de trabalho em Portugal</vt:lpstr>
      <vt:lpstr>Estatísticas de acidentes de construção em Portugal</vt:lpstr>
      <vt:lpstr>Distribuição percentual dos acidentes por sector de actividade</vt:lpstr>
      <vt:lpstr>Custos de Segurança em Obra - Exemplo</vt:lpstr>
      <vt:lpstr>Custos de Segurança em Obra - Exemplo</vt:lpstr>
      <vt:lpstr>CUSTOS (obra vs segurança)</vt:lpstr>
      <vt:lpstr>Custos de segurança em caso de sinistro</vt:lpstr>
      <vt:lpstr>Custos directos</vt:lpstr>
      <vt:lpstr>Custos indirectos</vt:lpstr>
      <vt:lpstr>Custos de não segurança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Density Experiment</dc:title>
  <dc:creator>Nuno Regadas</dc:creator>
  <cp:lastModifiedBy>UP</cp:lastModifiedBy>
  <cp:revision>39</cp:revision>
  <dcterms:modified xsi:type="dcterms:W3CDTF">2018-11-09T20:43:50Z</dcterms:modified>
</cp:coreProperties>
</file>