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 b="def" i="def"/>
      <a:tcStyle>
        <a:tcBdr/>
        <a:fill>
          <a:solidFill>
            <a:srgbClr val="EEEE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 b="def" i="def"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1pPr>
    <a:lvl2pPr indent="2286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2pPr>
    <a:lvl3pPr indent="4572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3pPr>
    <a:lvl4pPr indent="6858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4pPr>
    <a:lvl5pPr indent="9144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5pPr>
    <a:lvl6pPr indent="11430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6pPr>
    <a:lvl7pPr indent="13716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7pPr>
    <a:lvl8pPr indent="16002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8pPr>
    <a:lvl9pPr indent="1828800" latinLnBrk="0">
      <a:defRPr sz="1200">
        <a:solidFill>
          <a:srgbClr val="FFFFFF"/>
        </a:solidFill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0" algn="ctr">
              <a:buSzTx/>
              <a:buNone/>
            </a:lvl2pPr>
            <a:lvl3pPr marL="0" indent="0" algn="ctr">
              <a:buSzTx/>
              <a:buNone/>
            </a:lvl3pPr>
            <a:lvl4pPr marL="0" indent="0" algn="ctr">
              <a:buSzTx/>
              <a:buNone/>
            </a:lvl4pPr>
            <a:lvl5pPr marL="0" indent="0" algn="ctr"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None/>
              <a:defRPr sz="2000"/>
            </a:lvl1pPr>
            <a:lvl2pPr marL="0" indent="0">
              <a:spcBef>
                <a:spcPts val="400"/>
              </a:spcBef>
              <a:buSzTx/>
              <a:buNone/>
              <a:defRPr sz="2000"/>
            </a:lvl2pPr>
            <a:lvl3pPr marL="0" indent="0">
              <a:spcBef>
                <a:spcPts val="400"/>
              </a:spcBef>
              <a:buSzTx/>
              <a:buNone/>
              <a:defRPr sz="2000"/>
            </a:lvl3pPr>
            <a:lvl4pPr marL="0" indent="0">
              <a:spcBef>
                <a:spcPts val="400"/>
              </a:spcBef>
              <a:buSzTx/>
              <a:buNone/>
              <a:defRPr sz="2000"/>
            </a:lvl4pPr>
            <a:lvl5pPr marL="0" indent="0">
              <a:spcBef>
                <a:spcPts val="400"/>
              </a:spcBef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None/>
              <a:defRPr b="1" sz="2400"/>
            </a:lvl1pPr>
            <a:lvl2pPr marL="0" indent="0">
              <a:spcBef>
                <a:spcPts val="500"/>
              </a:spcBef>
              <a:buSzTx/>
              <a:buNone/>
              <a:defRPr b="1" sz="2400"/>
            </a:lvl2pPr>
            <a:lvl3pPr marL="0" indent="0">
              <a:spcBef>
                <a:spcPts val="500"/>
              </a:spcBef>
              <a:buSzTx/>
              <a:buNone/>
              <a:defRPr b="1" sz="2400"/>
            </a:lvl3pPr>
            <a:lvl4pPr marL="0" indent="0">
              <a:spcBef>
                <a:spcPts val="500"/>
              </a:spcBef>
              <a:buSzTx/>
              <a:buNone/>
              <a:defRPr b="1" sz="2400"/>
            </a:lvl4pPr>
            <a:lvl5pPr marL="0" indent="0">
              <a:spcBef>
                <a:spcPts val="500"/>
              </a:spcBef>
              <a:buSz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8" y="1435100"/>
            <a:ext cx="3008316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400"/>
            </a:lvl1pPr>
            <a:lvl2pPr marL="0" indent="0">
              <a:spcBef>
                <a:spcPts val="300"/>
              </a:spcBef>
              <a:buSzTx/>
              <a:buNone/>
              <a:defRPr sz="1400"/>
            </a:lvl2pPr>
            <a:lvl3pPr marL="0" indent="0">
              <a:spcBef>
                <a:spcPts val="300"/>
              </a:spcBef>
              <a:buSzTx/>
              <a:buNone/>
              <a:defRPr sz="1400"/>
            </a:lvl3pPr>
            <a:lvl4pPr marL="0" indent="0">
              <a:spcBef>
                <a:spcPts val="300"/>
              </a:spcBef>
              <a:buSzTx/>
              <a:buNone/>
              <a:defRPr sz="1400"/>
            </a:lvl4pPr>
            <a:lvl5pPr marL="0" indent="0">
              <a:spcBef>
                <a:spcPts val="300"/>
              </a:spcBef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181847"/>
            </a:gs>
            <a:gs pos="100000">
              <a:schemeClr val="accent2"/>
            </a:gs>
          </a:gsLst>
          <a:lin ang="189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384895" y="6245225"/>
            <a:ext cx="301907" cy="28882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2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Deontology</a:t>
            </a:r>
          </a:p>
        </p:txBody>
      </p:sp>
      <p:sp>
        <p:nvSpPr>
          <p:cNvPr id="95" name="Rectangle 3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buSzTx/>
              <a:buNone/>
              <a:defRPr b="1"/>
            </a:pPr>
            <a:r>
              <a:t>Professional duties and obligations</a:t>
            </a:r>
          </a:p>
          <a:p>
            <a:pPr>
              <a:lnSpc>
                <a:spcPct val="90000"/>
              </a:lnSpc>
              <a:buSzTx/>
              <a:buNone/>
              <a:defRPr b="1"/>
            </a:pPr>
          </a:p>
          <a:p>
            <a:pPr algn="ctr">
              <a:lnSpc>
                <a:spcPct val="90000"/>
              </a:lnSpc>
              <a:spcBef>
                <a:spcPts val="1000"/>
              </a:spcBef>
              <a:buSzTx/>
              <a:buNone/>
              <a:defRPr b="1" sz="4400">
                <a:solidFill>
                  <a:srgbClr val="FFFF00"/>
                </a:solidFill>
              </a:defRPr>
            </a:pPr>
            <a:r>
              <a:t>Ethics</a:t>
            </a:r>
          </a:p>
          <a:p>
            <a:pPr algn="ctr">
              <a:lnSpc>
                <a:spcPct val="90000"/>
              </a:lnSpc>
              <a:buSzTx/>
              <a:buNone/>
              <a:defRPr b="1" sz="4400">
                <a:solidFill>
                  <a:srgbClr val="FFFF00"/>
                </a:solidFill>
              </a:defRPr>
            </a:pPr>
          </a:p>
          <a:p>
            <a:pPr algn="ctr">
              <a:lnSpc>
                <a:spcPct val="90000"/>
              </a:lnSpc>
              <a:buSzTx/>
              <a:buNone/>
              <a:defRPr b="1"/>
            </a:pPr>
            <a:r>
              <a:t>Systematic study and critical of social practices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2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Definition</a:t>
            </a:r>
          </a:p>
        </p:txBody>
      </p:sp>
      <p:sp>
        <p:nvSpPr>
          <p:cNvPr id="98" name="Rectangle 3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Engineering Ethics is the systematic study and critical of social practices in Engineering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>
                <a:solidFill>
                  <a:srgbClr val="FFFF00"/>
                </a:solidFill>
              </a:defRPr>
            </a:pPr>
            <a:r>
              <a:t>Systematic – use logical principles and arguments to evaluate behavioural norms</a:t>
            </a:r>
          </a:p>
          <a:p>
            <a:pPr lvl="1" marL="742950" indent="-285750">
              <a:lnSpc>
                <a:spcPct val="90000"/>
              </a:lnSpc>
              <a:spcBef>
                <a:spcPts val="600"/>
              </a:spcBef>
              <a:defRPr sz="2800">
                <a:solidFill>
                  <a:schemeClr val="accent1"/>
                </a:solidFill>
              </a:defRPr>
            </a:pPr>
            <a:r>
              <a:t>Critical – systematic examination can show that behavioural norms may not comply with ethical principles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2"/>
          <p:cNvSpPr txBox="1"/>
          <p:nvPr/>
        </p:nvSpPr>
        <p:spPr>
          <a:xfrm>
            <a:off x="2484118" y="304800"/>
            <a:ext cx="4556763" cy="5299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3838" indent="-223838" algn="ctr">
              <a:spcBef>
                <a:spcPts val="1100"/>
              </a:spcBef>
              <a:defRPr b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PROBLEMS</a:t>
            </a:r>
          </a:p>
          <a:p>
            <a:pPr marL="223838" indent="-223838" algn="ctr">
              <a:spcBef>
                <a:spcPts val="6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Assume mistakes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Conflict of interests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Confidenciality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Offers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Loyalty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Health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Safety</a:t>
            </a:r>
          </a:p>
          <a:p>
            <a:pPr marL="223838" indent="-223838" algn="ctr">
              <a:spcBef>
                <a:spcPts val="1000"/>
              </a:spcBef>
              <a:defRPr b="1" sz="2800">
                <a:solidFill>
                  <a:srgbClr val="FFFF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Choice of materials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2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Problem example</a:t>
            </a:r>
          </a:p>
        </p:txBody>
      </p:sp>
      <p:sp>
        <p:nvSpPr>
          <p:cNvPr id="103" name="Rectangle 3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90000"/>
              </a:lnSpc>
              <a:buSzTx/>
              <a:buNone/>
              <a:defRPr b="1"/>
            </a:pPr>
            <a:r>
              <a:t>One engineer uses during working time the company computer to send emails to friends.</a:t>
            </a:r>
          </a:p>
          <a:p>
            <a:pPr marL="609600" indent="-609600">
              <a:lnSpc>
                <a:spcPct val="90000"/>
              </a:lnSpc>
              <a:buSzTx/>
              <a:buNone/>
              <a:defRPr b="1"/>
            </a:pPr>
          </a:p>
          <a:p>
            <a:pPr marL="609600" indent="-609600" algn="ctr">
              <a:lnSpc>
                <a:spcPct val="90000"/>
              </a:lnSpc>
              <a:buSzTx/>
              <a:buNone/>
              <a:defRPr b="1"/>
            </a:pPr>
            <a:r>
              <a:t>Acceptable from Ethical perspective?</a:t>
            </a:r>
          </a:p>
          <a:p>
            <a:pPr marL="609600" indent="-609600" algn="ctr">
              <a:lnSpc>
                <a:spcPct val="90000"/>
              </a:lnSpc>
              <a:buSzTx/>
              <a:buNone/>
              <a:defRPr b="1"/>
            </a:pPr>
          </a:p>
          <a:p>
            <a:pPr marL="609600" indent="-609600" algn="ctr">
              <a:lnSpc>
                <a:spcPct val="90000"/>
              </a:lnSpc>
              <a:buSzTx/>
              <a:buNone/>
              <a:defRPr b="1"/>
            </a:pPr>
            <a:r>
              <a:t>Or not?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2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Three Q</a:t>
            </a:r>
            <a:r>
              <a:rPr sz="4000"/>
              <a:t>uestions</a:t>
            </a:r>
          </a:p>
        </p:txBody>
      </p:sp>
      <p:sp>
        <p:nvSpPr>
          <p:cNvPr id="106" name="Rectangle 3"/>
          <p:cNvSpPr txBox="1"/>
          <p:nvPr>
            <p:ph type="body" idx="1"/>
          </p:nvPr>
        </p:nvSpPr>
        <p:spPr>
          <a:xfrm>
            <a:off x="609599" y="1676400"/>
            <a:ext cx="8355015" cy="44958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900"/>
              </a:spcBef>
              <a:buSzTx/>
              <a:buNone/>
              <a:defRPr b="1" sz="4000">
                <a:solidFill>
                  <a:srgbClr val="00CC00"/>
                </a:solidFill>
              </a:defRPr>
            </a:pPr>
            <a:r>
              <a:t>Reversibility</a:t>
            </a:r>
            <a:r>
              <a:rPr>
                <a:solidFill>
                  <a:srgbClr val="FFFFFF"/>
                </a:solidFill>
              </a:rPr>
              <a:t> – Is this an option if roles are exchanged?</a:t>
            </a:r>
          </a:p>
          <a:p>
            <a:pPr>
              <a:spcBef>
                <a:spcPts val="900"/>
              </a:spcBef>
              <a:buSzTx/>
              <a:buNone/>
              <a:defRPr b="1" sz="4000">
                <a:solidFill>
                  <a:srgbClr val="00CC00"/>
                </a:solidFill>
              </a:defRPr>
            </a:pPr>
            <a:r>
              <a:t>Publicizing</a:t>
            </a:r>
            <a:r>
              <a:rPr>
                <a:solidFill>
                  <a:srgbClr val="CC3300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– </a:t>
            </a:r>
            <a:r>
              <a:rPr>
                <a:solidFill>
                  <a:srgbClr val="FFFF00"/>
                </a:solidFill>
              </a:rPr>
              <a:t>ls my decision is published in social media?</a:t>
            </a:r>
            <a:endParaRPr>
              <a:solidFill>
                <a:srgbClr val="FFFF00"/>
              </a:solidFill>
            </a:endParaRPr>
          </a:p>
          <a:p>
            <a:pPr>
              <a:spcBef>
                <a:spcPts val="900"/>
              </a:spcBef>
              <a:buSzTx/>
              <a:buNone/>
              <a:defRPr b="1" sz="4000">
                <a:solidFill>
                  <a:srgbClr val="00CC00"/>
                </a:solidFill>
              </a:defRPr>
            </a:pPr>
            <a:r>
              <a:t>Damage </a:t>
            </a:r>
            <a:r>
              <a:rPr>
                <a:solidFill>
                  <a:srgbClr val="FFFFFF"/>
                </a:solidFill>
              </a:rPr>
              <a:t>– Is decision less harmful than others?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lo de apresentação predefinido">
  <a:themeElements>
    <a:clrScheme name="Modelo de apresentação predefinid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DADADA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Modelo de apresentação predefinid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odelo de apresentação predefinid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lo de apresentação predefinido">
  <a:themeElements>
    <a:clrScheme name="Modelo de apresentação predefinid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DADADA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Modelo de apresentação predefinido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Modelo de apresentação predefinid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