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m4a" ContentType="audio/mp4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4"/>
  </p:notesMasterIdLst>
  <p:sldIdLst>
    <p:sldId id="276" r:id="rId2"/>
    <p:sldId id="284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4" r:id="rId12"/>
    <p:sldId id="299" r:id="rId1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2017"/>
    <a:srgbClr val="FFE600"/>
    <a:srgbClr val="F8F8F8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CA060E2B-6258-40C2-AE3A-6EBC33BF9AC1}" type="slidenum">
              <a:rPr kumimoji="0" lang="pt-PT" altLang="en-US" smtClean="0"/>
              <a:pPr>
                <a:spcBef>
                  <a:spcPct val="0"/>
                </a:spcBef>
              </a:pPr>
              <a:t>8</a:t>
            </a:fld>
            <a:endParaRPr kumimoji="0" lang="pt-PT" altLang="en-US" smtClean="0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71450" y="733425"/>
            <a:ext cx="6515100" cy="3665538"/>
          </a:xfrm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pt-PT" altLang="en-US" smtClean="0"/>
          </a:p>
        </p:txBody>
      </p:sp>
    </p:spTree>
    <p:extLst>
      <p:ext uri="{BB962C8B-B14F-4D97-AF65-F5344CB8AC3E}">
        <p14:creationId xmlns:p14="http://schemas.microsoft.com/office/powerpoint/2010/main" val="2209735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Presentation Title">
    <p:bg>
      <p:bgPr>
        <a:solidFill>
          <a:srgbClr val="F8F8F8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19349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4000" b="1">
                <a:solidFill>
                  <a:schemeClr val="tx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 dirty="0"/>
          </a:p>
        </p:txBody>
      </p:sp>
      <p:sp>
        <p:nvSpPr>
          <p:cNvPr id="11" name="Shape 11"/>
          <p:cNvSpPr txBox="1">
            <a:spLocks noGrp="1"/>
          </p:cNvSpPr>
          <p:nvPr>
            <p:ph type="subTitle" idx="1"/>
          </p:nvPr>
        </p:nvSpPr>
        <p:spPr>
          <a:xfrm>
            <a:off x="311700" y="3275046"/>
            <a:ext cx="8520600" cy="7926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5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 dirty="0"/>
          </a:p>
        </p:txBody>
      </p:sp>
      <p:sp>
        <p:nvSpPr>
          <p:cNvPr id="12" name="Shape 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8" name="Retângulo 17"/>
          <p:cNvSpPr/>
          <p:nvPr/>
        </p:nvSpPr>
        <p:spPr>
          <a:xfrm>
            <a:off x="4344008" y="3145312"/>
            <a:ext cx="455980" cy="113123"/>
          </a:xfrm>
          <a:prstGeom prst="rect">
            <a:avLst/>
          </a:prstGeom>
          <a:solidFill>
            <a:srgbClr val="B320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9" name="Shape 55"/>
          <p:cNvSpPr txBox="1">
            <a:spLocks/>
          </p:cNvSpPr>
          <p:nvPr/>
        </p:nvSpPr>
        <p:spPr>
          <a:xfrm>
            <a:off x="2081211" y="2638425"/>
            <a:ext cx="4981575" cy="40957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/>
            <a:r>
              <a:rPr lang="pt-PT" sz="1600" b="1" dirty="0" smtClean="0">
                <a:solidFill>
                  <a:srgbClr val="595959"/>
                </a:solidFill>
              </a:rPr>
              <a:t>Gestão na Construção</a:t>
            </a:r>
            <a:endParaRPr lang="pt-PT" sz="1600" b="1" dirty="0">
              <a:solidFill>
                <a:srgbClr val="595959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9224" y="415033"/>
            <a:ext cx="1785548" cy="5742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, Description and Image">
    <p:bg>
      <p:bgPr>
        <a:solidFill>
          <a:srgbClr val="F8F8F8"/>
        </a:solid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 userDrawn="1"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4200"/>
              <a:buNone/>
              <a:defRPr sz="26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 dirty="0"/>
          </a:p>
        </p:txBody>
      </p:sp>
      <p:sp>
        <p:nvSpPr>
          <p:cNvPr id="38" name="Shape 38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 dirty="0"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sz="quarter" idx="13"/>
          </p:nvPr>
        </p:nvSpPr>
        <p:spPr>
          <a:xfrm>
            <a:off x="4572000" y="0"/>
            <a:ext cx="4572000" cy="5143500"/>
          </a:xfrm>
        </p:spPr>
        <p:txBody>
          <a:bodyPr/>
          <a:lstStyle/>
          <a:p>
            <a:endParaRPr lang="pt-PT"/>
          </a:p>
        </p:txBody>
      </p:sp>
      <p:sp>
        <p:nvSpPr>
          <p:cNvPr id="10" name="Retângulo 9"/>
          <p:cNvSpPr/>
          <p:nvPr userDrawn="1"/>
        </p:nvSpPr>
        <p:spPr>
          <a:xfrm>
            <a:off x="265498" y="254279"/>
            <a:ext cx="4073859" cy="94063"/>
          </a:xfrm>
          <a:prstGeom prst="rect">
            <a:avLst/>
          </a:prstGeom>
          <a:solidFill>
            <a:srgbClr val="B320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54175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bg>
      <p:bgPr>
        <a:solidFill>
          <a:srgbClr val="F8F8F8"/>
        </a:solid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bg>
      <p:bgPr>
        <a:solidFill>
          <a:srgbClr val="F8F8F8"/>
        </a:solid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 dirty="0"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B2CE06-4E9A-485C-8958-1BC1BC2E39E0}" type="datetime1">
              <a:rPr lang="en-US" altLang="en-US"/>
              <a:pPr>
                <a:defRPr/>
              </a:pPr>
              <a:t>09-Nov-18</a:t>
            </a:fld>
            <a:endParaRPr lang="pt-PT" altLang="en-US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alt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A336F-54DA-4AD4-9609-A625DBD6CE84}" type="slidenum">
              <a:rPr lang="pt-PT" altLang="en-US"/>
              <a:pPr>
                <a:defRPr/>
              </a:pPr>
              <a:t>‹#›</a:t>
            </a:fld>
            <a:endParaRPr lang="pt-PT" altLang="en-US"/>
          </a:p>
        </p:txBody>
      </p:sp>
    </p:spTree>
    <p:extLst>
      <p:ext uri="{BB962C8B-B14F-4D97-AF65-F5344CB8AC3E}">
        <p14:creationId xmlns:p14="http://schemas.microsoft.com/office/powerpoint/2010/main" val="111489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614" y="204788"/>
            <a:ext cx="8226425" cy="8572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Online Image Placeholder 2"/>
          <p:cNvSpPr>
            <a:spLocks noGrp="1"/>
          </p:cNvSpPr>
          <p:nvPr>
            <p:ph type="clipArt" sz="half" idx="1"/>
          </p:nvPr>
        </p:nvSpPr>
        <p:spPr>
          <a:xfrm>
            <a:off x="455613" y="1198960"/>
            <a:ext cx="4037012" cy="337304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5026" y="1198960"/>
            <a:ext cx="4037013" cy="337304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F1BC71-7645-4ACF-B57E-82E0F56DF015}" type="datetime1">
              <a:rPr lang="en-US" altLang="en-US"/>
              <a:pPr>
                <a:defRPr/>
              </a:pPr>
              <a:t>09-Nov-18</a:t>
            </a:fld>
            <a:endParaRPr lang="pt-PT" alt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altLang="en-US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BAFF6C-7B5C-4301-869D-5B179761FE99}" type="slidenum">
              <a:rPr lang="pt-PT" altLang="en-US"/>
              <a:pPr>
                <a:defRPr/>
              </a:pPr>
              <a:t>‹#›</a:t>
            </a:fld>
            <a:endParaRPr lang="pt-PT" altLang="en-US"/>
          </a:p>
        </p:txBody>
      </p:sp>
    </p:spTree>
    <p:extLst>
      <p:ext uri="{BB962C8B-B14F-4D97-AF65-F5344CB8AC3E}">
        <p14:creationId xmlns:p14="http://schemas.microsoft.com/office/powerpoint/2010/main" val="2285446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614" y="204788"/>
            <a:ext cx="8226425" cy="8572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5613" y="1198960"/>
            <a:ext cx="4037012" cy="337304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Online Image Placeholder 3"/>
          <p:cNvSpPr>
            <a:spLocks noGrp="1"/>
          </p:cNvSpPr>
          <p:nvPr>
            <p:ph type="clipArt" sz="half" idx="2"/>
          </p:nvPr>
        </p:nvSpPr>
        <p:spPr>
          <a:xfrm>
            <a:off x="4645026" y="1198960"/>
            <a:ext cx="4037013" cy="337304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858636-1069-4E7D-BEC6-321A9D28CBC4}" type="datetime1">
              <a:rPr lang="en-US" altLang="en-US"/>
              <a:pPr>
                <a:defRPr/>
              </a:pPr>
              <a:t>09-Nov-18</a:t>
            </a:fld>
            <a:endParaRPr lang="pt-PT" alt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altLang="en-US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A6108B-4DDB-4671-A59F-28B8BE68C722}" type="slidenum">
              <a:rPr lang="pt-PT" altLang="en-US"/>
              <a:pPr>
                <a:defRPr/>
              </a:pPr>
              <a:t>‹#›</a:t>
            </a:fld>
            <a:endParaRPr lang="pt-PT" altLang="en-US"/>
          </a:p>
        </p:txBody>
      </p:sp>
    </p:spTree>
    <p:extLst>
      <p:ext uri="{BB962C8B-B14F-4D97-AF65-F5344CB8AC3E}">
        <p14:creationId xmlns:p14="http://schemas.microsoft.com/office/powerpoint/2010/main" val="3627054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614" y="204788"/>
            <a:ext cx="8226425" cy="8572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5614" y="1198960"/>
            <a:ext cx="8226425" cy="337304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047CFF-B3BE-44F3-9F5E-43BBD06A0989}" type="datetime1">
              <a:rPr lang="en-US" altLang="en-US"/>
              <a:pPr>
                <a:defRPr/>
              </a:pPr>
              <a:t>09-Nov-18</a:t>
            </a:fld>
            <a:endParaRPr lang="pt-PT" altLang="en-US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alt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CD8872-68D8-409B-B498-7A7CF1582572}" type="slidenum">
              <a:rPr lang="pt-PT" altLang="en-US"/>
              <a:pPr>
                <a:defRPr/>
              </a:pPr>
              <a:t>‹#›</a:t>
            </a:fld>
            <a:endParaRPr lang="pt-PT" altLang="en-US"/>
          </a:p>
        </p:txBody>
      </p:sp>
    </p:spTree>
    <p:extLst>
      <p:ext uri="{BB962C8B-B14F-4D97-AF65-F5344CB8AC3E}">
        <p14:creationId xmlns:p14="http://schemas.microsoft.com/office/powerpoint/2010/main" val="159146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000">
                <a:solidFill>
                  <a:schemeClr val="dk2"/>
                </a:solidFill>
              </a:rPr>
              <a:t>‹#›</a:t>
            </a:fld>
            <a:endParaRPr sz="1000">
              <a:solidFill>
                <a:schemeClr val="dk2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60" r:id="rId2"/>
    <p:sldLayoutId id="2147483652" r:id="rId3"/>
    <p:sldLayoutId id="2147483653" r:id="rId4"/>
    <p:sldLayoutId id="2147483657" r:id="rId5"/>
    <p:sldLayoutId id="2147483658" r:id="rId6"/>
    <p:sldLayoutId id="2147483661" r:id="rId7"/>
    <p:sldLayoutId id="2147483663" r:id="rId8"/>
    <p:sldLayoutId id="2147483664" r:id="rId9"/>
    <p:sldLayoutId id="2147483665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2.png"/><Relationship Id="rId2" Type="http://schemas.microsoft.com/office/2007/relationships/media" Target="../media/media2.m4a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oleObject" Target="../embeddings/oleObject1.bin"/><Relationship Id="rId4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2.png"/><Relationship Id="rId2" Type="http://schemas.microsoft.com/office/2007/relationships/media" Target="../media/media3.m4a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png"/><Relationship Id="rId5" Type="http://schemas.openxmlformats.org/officeDocument/2006/relationships/oleObject" Target="../embeddings/oleObject2.bin"/><Relationship Id="rId4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image" Target="../media/image7.png"/><Relationship Id="rId2" Type="http://schemas.microsoft.com/office/2007/relationships/media" Target="../media/media5.m4a"/><Relationship Id="rId1" Type="http://schemas.openxmlformats.org/officeDocument/2006/relationships/vmlDrawing" Target="../drawings/vmlDrawing3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3.bin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2.png"/><Relationship Id="rId2" Type="http://schemas.microsoft.com/office/2007/relationships/media" Target="../media/media6.m4a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4.bin"/><Relationship Id="rId4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2.png"/><Relationship Id="rId2" Type="http://schemas.microsoft.com/office/2007/relationships/media" Target="../media/media7.m4a"/><Relationship Id="rId1" Type="http://schemas.openxmlformats.org/officeDocument/2006/relationships/vmlDrawing" Target="../drawings/vmlDrawing5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5.bin"/><Relationship Id="rId4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microsoft.com/office/2007/relationships/media" Target="../media/media8.m4a"/><Relationship Id="rId7" Type="http://schemas.openxmlformats.org/officeDocument/2006/relationships/audio" Target="../media/audio1.wav"/><Relationship Id="rId2" Type="http://schemas.openxmlformats.org/officeDocument/2006/relationships/tags" Target="../tags/tag1.xml"/><Relationship Id="rId1" Type="http://schemas.openxmlformats.org/officeDocument/2006/relationships/vmlDrawing" Target="../drawings/vmlDrawing6.v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9.xml"/><Relationship Id="rId10" Type="http://schemas.openxmlformats.org/officeDocument/2006/relationships/image" Target="../media/image2.png"/><Relationship Id="rId4" Type="http://schemas.openxmlformats.org/officeDocument/2006/relationships/audio" Target="../media/media8.m4a"/><Relationship Id="rId9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2.png"/><Relationship Id="rId2" Type="http://schemas.microsoft.com/office/2007/relationships/media" Target="../media/media9.m4a"/><Relationship Id="rId1" Type="http://schemas.openxmlformats.org/officeDocument/2006/relationships/vmlDrawing" Target="../drawings/vmlDrawing7.vml"/><Relationship Id="rId6" Type="http://schemas.openxmlformats.org/officeDocument/2006/relationships/image" Target="../media/image11.png"/><Relationship Id="rId5" Type="http://schemas.openxmlformats.org/officeDocument/2006/relationships/oleObject" Target="../embeddings/oleObject7.bin"/><Relationship Id="rId4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2.m4a"/><Relationship Id="rId7" Type="http://schemas.openxmlformats.org/officeDocument/2006/relationships/image" Target="../media/image13.wmf"/><Relationship Id="rId2" Type="http://schemas.microsoft.com/office/2007/relationships/media" Target="../media/media12.m4a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8.bin"/><Relationship Id="rId5" Type="http://schemas.openxmlformats.org/officeDocument/2006/relationships/audio" Target="../media/audio1.wav"/><Relationship Id="rId4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21983" y="1181528"/>
            <a:ext cx="8520600" cy="1119884"/>
          </a:xfrm>
        </p:spPr>
        <p:txBody>
          <a:bodyPr/>
          <a:lstStyle/>
          <a:p>
            <a:r>
              <a:rPr lang="pt-PT" sz="2800" dirty="0" smtClean="0"/>
              <a:t>IV.2 Módulo </a:t>
            </a:r>
            <a:r>
              <a:rPr lang="pt-PT" sz="2800" dirty="0"/>
              <a:t>5</a:t>
            </a:r>
            <a:r>
              <a:rPr lang="pt-PT" sz="2800" dirty="0" smtClean="0"/>
              <a:t/>
            </a:r>
            <a:br>
              <a:rPr lang="pt-PT" sz="2800" dirty="0" smtClean="0"/>
            </a:br>
            <a:r>
              <a:rPr lang="pt-BR" sz="2800" dirty="0"/>
              <a:t>Estimativa de custos da prevenção de </a:t>
            </a:r>
            <a:r>
              <a:rPr lang="pt-BR" sz="2800" dirty="0" smtClean="0"/>
              <a:t>acidentes</a:t>
            </a:r>
            <a:endParaRPr lang="pt-PT" sz="2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1700" y="3275045"/>
            <a:ext cx="8520600" cy="1132567"/>
          </a:xfrm>
        </p:spPr>
        <p:txBody>
          <a:bodyPr/>
          <a:lstStyle/>
          <a:p>
            <a:r>
              <a:rPr lang="pt-PT" dirty="0" smtClean="0"/>
              <a:t>Alfredo Soeiro   </a:t>
            </a:r>
          </a:p>
          <a:p>
            <a:r>
              <a:rPr lang="pt-PT" dirty="0" smtClean="0"/>
              <a:t>10Nov18 ©</a:t>
            </a:r>
            <a:endParaRPr lang="pt-PT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13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90"/>
    </mc:Choice>
    <mc:Fallback xmlns="">
      <p:transition spd="slow" advTm="187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1314450" y="342900"/>
            <a:ext cx="6515100" cy="685800"/>
          </a:xfrm>
        </p:spPr>
        <p:txBody>
          <a:bodyPr/>
          <a:lstStyle/>
          <a:p>
            <a:pPr eaLnBrk="1" hangingPunct="1">
              <a:defRPr/>
            </a:pPr>
            <a:r>
              <a:rPr lang="pt-PT" altLang="en-US" sz="3000" b="1"/>
              <a:t>I - TAPADA DO OUTEIRO</a:t>
            </a:r>
            <a:endParaRPr lang="pt-PT" altLang="en-US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5029200" y="1885950"/>
            <a:ext cx="2800350" cy="2400300"/>
          </a:xfrm>
        </p:spPr>
        <p:txBody>
          <a:bodyPr/>
          <a:lstStyle/>
          <a:p>
            <a:pPr eaLnBrk="1" hangingPunct="1">
              <a:defRPr/>
            </a:pPr>
            <a:endParaRPr lang="pt-PT" altLang="en-US" sz="2100" dirty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pt-PT" altLang="en-US" sz="2100" dirty="0"/>
          </a:p>
          <a:p>
            <a:pPr eaLnBrk="1" hangingPunct="1">
              <a:defRPr/>
            </a:pPr>
            <a:r>
              <a:rPr lang="pt-PT" altLang="en-US" b="1" dirty="0" smtClean="0">
                <a:solidFill>
                  <a:srgbClr val="FFCC00"/>
                </a:solidFill>
              </a:rPr>
              <a:t>CENTRAL ELECTRICA</a:t>
            </a:r>
          </a:p>
          <a:p>
            <a:pPr eaLnBrk="1" hangingPunct="1">
              <a:defRPr/>
            </a:pPr>
            <a:r>
              <a:rPr lang="pt-PT" altLang="en-US" b="1" dirty="0" smtClean="0">
                <a:solidFill>
                  <a:srgbClr val="FFCC00"/>
                </a:solidFill>
              </a:rPr>
              <a:t>USD 16 MILLIONS</a:t>
            </a:r>
            <a:endParaRPr lang="pt-PT" altLang="en-US" sz="1350" dirty="0"/>
          </a:p>
        </p:txBody>
      </p:sp>
      <p:graphicFrame>
        <p:nvGraphicFramePr>
          <p:cNvPr id="12292" name="Object 6"/>
          <p:cNvGraphicFramePr>
            <a:graphicFrameLocks noGrp="1" noChangeAspect="1"/>
          </p:cNvGraphicFramePr>
          <p:nvPr>
            <p:ph type="clipArt" sz="half" idx="1"/>
          </p:nvPr>
        </p:nvGraphicFramePr>
        <p:xfrm>
          <a:off x="1428750" y="1714500"/>
          <a:ext cx="3543300" cy="26967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Photo Editor Photo" r:id="rId5" imgW="5087060" imgH="3905795" progId="MSPhotoEd.3">
                  <p:embed/>
                </p:oleObj>
              </mc:Choice>
              <mc:Fallback>
                <p:oleObj name="Photo Editor Photo" r:id="rId5" imgW="5087060" imgH="3905795" progId="MSPhotoEd.3">
                  <p:embed/>
                  <p:pic>
                    <p:nvPicPr>
                      <p:cNvPr id="1229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750" y="1714500"/>
                        <a:ext cx="3543300" cy="26967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76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617"/>
    </mc:Choice>
    <mc:Fallback xmlns="">
      <p:transition spd="slow" advTm="326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342900"/>
            <a:ext cx="6400800" cy="685800"/>
          </a:xfrm>
        </p:spPr>
        <p:txBody>
          <a:bodyPr wrap="square" lIns="69056" tIns="34529" rIns="69056" bIns="34529" anchor="b" anchorCtr="0"/>
          <a:lstStyle/>
          <a:p>
            <a:pPr eaLnBrk="1" hangingPunct="1">
              <a:defRPr/>
            </a:pPr>
            <a:r>
              <a:rPr lang="pt-PT" altLang="en-US" sz="3000" b="1"/>
              <a:t>II - EDIFÍCIO ANTAS</a:t>
            </a:r>
            <a:endParaRPr lang="pt-PT" altLang="en-U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14450" y="1543050"/>
            <a:ext cx="3028950" cy="3086100"/>
          </a:xfrm>
        </p:spPr>
        <p:txBody>
          <a:bodyPr wrap="square" lIns="69056" tIns="34529" rIns="69056" bIns="34529" anchor="t" anchorCtr="0"/>
          <a:lstStyle/>
          <a:p>
            <a:pPr eaLnBrk="1" hangingPunct="1">
              <a:defRPr/>
            </a:pPr>
            <a:endParaRPr lang="pt-PT" altLang="en-US" sz="2100" b="1" dirty="0"/>
          </a:p>
          <a:p>
            <a:pPr eaLnBrk="1" hangingPunct="1">
              <a:defRPr/>
            </a:pPr>
            <a:endParaRPr lang="pt-PT" altLang="en-US" sz="2100" dirty="0"/>
          </a:p>
          <a:p>
            <a:pPr eaLnBrk="1" hangingPunct="1">
              <a:defRPr/>
            </a:pPr>
            <a:r>
              <a:rPr lang="pt-PT" altLang="en-US" sz="1950" b="1" dirty="0" smtClean="0">
                <a:solidFill>
                  <a:srgbClr val="FFCC00"/>
                </a:solidFill>
              </a:rPr>
              <a:t>HABITAÇÃO</a:t>
            </a:r>
          </a:p>
          <a:p>
            <a:pPr marL="114300" indent="0" eaLnBrk="1" hangingPunct="1">
              <a:buNone/>
              <a:defRPr/>
            </a:pPr>
            <a:endParaRPr lang="pt-PT" altLang="en-US" sz="1950" b="1" dirty="0" smtClean="0">
              <a:solidFill>
                <a:srgbClr val="FFCC00"/>
              </a:solidFill>
            </a:endParaRPr>
          </a:p>
          <a:p>
            <a:pPr eaLnBrk="1" hangingPunct="1">
              <a:defRPr/>
            </a:pPr>
            <a:r>
              <a:rPr lang="pt-PT" altLang="en-US" sz="1600" b="1" dirty="0" smtClean="0">
                <a:solidFill>
                  <a:srgbClr val="FFC000"/>
                </a:solidFill>
              </a:rPr>
              <a:t>USD 2 MILLIONS</a:t>
            </a:r>
            <a:endParaRPr lang="pt-PT" altLang="en-US" sz="1600" b="1" dirty="0">
              <a:solidFill>
                <a:srgbClr val="FFC000"/>
              </a:solidFill>
            </a:endParaRPr>
          </a:p>
        </p:txBody>
      </p:sp>
      <p:graphicFrame>
        <p:nvGraphicFramePr>
          <p:cNvPr id="13316" name="Object 6"/>
          <p:cNvGraphicFramePr>
            <a:graphicFrameLocks noGrp="1" noChangeAspect="1"/>
          </p:cNvGraphicFramePr>
          <p:nvPr>
            <p:ph type="clipArt" sz="half" idx="2"/>
          </p:nvPr>
        </p:nvGraphicFramePr>
        <p:xfrm>
          <a:off x="4286250" y="1600200"/>
          <a:ext cx="3543300" cy="262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Photo Editor Photo" r:id="rId5" imgW="4161905" imgH="2771429" progId="MSPhotoEd.3">
                  <p:embed/>
                </p:oleObj>
              </mc:Choice>
              <mc:Fallback>
                <p:oleObj name="Photo Editor Photo" r:id="rId5" imgW="4161905" imgH="2771429" progId="MSPhotoEd.3">
                  <p:embed/>
                  <p:pic>
                    <p:nvPicPr>
                      <p:cNvPr id="133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50" y="1600200"/>
                        <a:ext cx="3543300" cy="2628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874665"/>
      </p:ext>
    </p:extLst>
  </p:cSld>
  <p:clrMapOvr>
    <a:masterClrMapping/>
  </p:clrMapOvr>
  <p:transition advTm="126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>
          <a:xfrm>
            <a:off x="1657350" y="285750"/>
            <a:ext cx="5829300" cy="800100"/>
          </a:xfrm>
        </p:spPr>
        <p:txBody>
          <a:bodyPr/>
          <a:lstStyle/>
          <a:p>
            <a:pPr eaLnBrk="1" hangingPunct="1">
              <a:defRPr/>
            </a:pPr>
            <a:r>
              <a:rPr lang="pt-PT" altLang="en-US" sz="3000" b="1" dirty="0" smtClean="0">
                <a:solidFill>
                  <a:srgbClr val="FFCC00"/>
                </a:solidFill>
              </a:rPr>
              <a:t>SIMULAÇÃO ACIDENTES</a:t>
            </a:r>
            <a:endParaRPr lang="pt-PT" altLang="en-US" sz="3000" b="1" dirty="0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84710" y="1198960"/>
            <a:ext cx="5201840" cy="3061097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endParaRPr lang="pt-PT" altLang="en-US" sz="2100" dirty="0"/>
          </a:p>
          <a:p>
            <a:pPr eaLnBrk="1" hangingPunct="1">
              <a:defRPr/>
            </a:pPr>
            <a:r>
              <a:rPr lang="pt-PT" altLang="en-US" b="1" dirty="0" smtClean="0"/>
              <a:t>INDÍCE FREQUENCIA PORTUGAL</a:t>
            </a:r>
            <a:endParaRPr lang="pt-PT" altLang="en-US" b="1" dirty="0"/>
          </a:p>
          <a:p>
            <a:pPr eaLnBrk="1" hangingPunct="1">
              <a:lnSpc>
                <a:spcPct val="20000"/>
              </a:lnSpc>
              <a:buFont typeface="Wingdings" panose="05000000000000000000" pitchFamily="2" charset="2"/>
              <a:buNone/>
              <a:defRPr/>
            </a:pPr>
            <a:endParaRPr lang="pt-PT" altLang="en-US" b="1" dirty="0"/>
          </a:p>
          <a:p>
            <a:pPr eaLnBrk="1" hangingPunct="1">
              <a:defRPr/>
            </a:pPr>
            <a:r>
              <a:rPr lang="pt-PT" altLang="en-US" b="1" dirty="0" smtClean="0"/>
              <a:t>DIMENSÃO DA OBRA</a:t>
            </a:r>
            <a:endParaRPr lang="pt-PT" altLang="en-US" b="1" dirty="0"/>
          </a:p>
          <a:p>
            <a:pPr eaLnBrk="1" hangingPunct="1">
              <a:lnSpc>
                <a:spcPct val="20000"/>
              </a:lnSpc>
              <a:buFont typeface="Wingdings" panose="05000000000000000000" pitchFamily="2" charset="2"/>
              <a:buNone/>
              <a:defRPr/>
            </a:pPr>
            <a:endParaRPr lang="pt-PT" altLang="en-US" b="1" dirty="0"/>
          </a:p>
          <a:p>
            <a:pPr eaLnBrk="1" hangingPunct="1">
              <a:defRPr/>
            </a:pPr>
            <a:r>
              <a:rPr lang="pt-PT" altLang="en-US" b="1" dirty="0" smtClean="0"/>
              <a:t>NÚMERO TRABALHADORES</a:t>
            </a:r>
            <a:endParaRPr lang="pt-PT" altLang="en-US" b="1" dirty="0"/>
          </a:p>
          <a:p>
            <a:pPr eaLnBrk="1" hangingPunct="1">
              <a:lnSpc>
                <a:spcPct val="20000"/>
              </a:lnSpc>
              <a:buFont typeface="Wingdings" panose="05000000000000000000" pitchFamily="2" charset="2"/>
              <a:buNone/>
              <a:defRPr/>
            </a:pPr>
            <a:endParaRPr lang="pt-PT" altLang="en-US" b="1" dirty="0"/>
          </a:p>
          <a:p>
            <a:pPr eaLnBrk="1" hangingPunct="1">
              <a:defRPr/>
            </a:pPr>
            <a:r>
              <a:rPr lang="pt-PT" altLang="en-US" b="1" dirty="0"/>
              <a:t>LOCAL</a:t>
            </a:r>
          </a:p>
          <a:p>
            <a:pPr eaLnBrk="1" hangingPunct="1">
              <a:lnSpc>
                <a:spcPct val="20000"/>
              </a:lnSpc>
              <a:buFont typeface="Wingdings" panose="05000000000000000000" pitchFamily="2" charset="2"/>
              <a:buNone/>
              <a:defRPr/>
            </a:pPr>
            <a:endParaRPr lang="pt-PT" altLang="en-US" b="1" dirty="0"/>
          </a:p>
          <a:p>
            <a:pPr eaLnBrk="1" hangingPunct="1">
              <a:defRPr/>
            </a:pPr>
            <a:r>
              <a:rPr lang="pt-PT" altLang="en-US" b="1" dirty="0" smtClean="0"/>
              <a:t>TIPOS DE PERDAS</a:t>
            </a:r>
            <a:endParaRPr lang="pt-PT" altLang="en-US" b="1" dirty="0"/>
          </a:p>
        </p:txBody>
      </p:sp>
      <p:pic>
        <p:nvPicPr>
          <p:cNvPr id="14340" name="Picture 4" descr="FOTO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900" y="2686050"/>
            <a:ext cx="1428750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899069"/>
      </p:ext>
    </p:extLst>
  </p:cSld>
  <p:clrMapOvr>
    <a:masterClrMapping/>
  </p:clrMapOvr>
  <p:transition advTm="934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1543050" y="457200"/>
            <a:ext cx="6057900" cy="628650"/>
          </a:xfrm>
        </p:spPr>
        <p:txBody>
          <a:bodyPr/>
          <a:lstStyle/>
          <a:p>
            <a:pPr eaLnBrk="1" hangingPunct="1">
              <a:defRPr/>
            </a:pPr>
            <a:r>
              <a:rPr lang="pt-PT" altLang="en-US" sz="3000" b="1" dirty="0" smtClean="0">
                <a:solidFill>
                  <a:srgbClr val="FFCC00"/>
                </a:solidFill>
              </a:rPr>
              <a:t>SIMULAÇÃO ACIDENTES</a:t>
            </a:r>
            <a:endParaRPr lang="pt-PT" altLang="en-US" dirty="0" smtClean="0"/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t-PT" altLang="en-US" sz="2100" dirty="0" smtClean="0"/>
              <a:t>PESSIMISTA</a:t>
            </a:r>
            <a:endParaRPr lang="pt-PT" altLang="en-US" dirty="0" smtClean="0">
              <a:effectLst/>
            </a:endParaRPr>
          </a:p>
          <a:p>
            <a:pPr lvl="2" eaLnBrk="1" hangingPunct="1">
              <a:buFont typeface="Symbol" panose="05050102010706020507" pitchFamily="18" charset="2"/>
              <a:buChar char="·"/>
              <a:defRPr/>
            </a:pPr>
            <a:r>
              <a:rPr lang="pt-PT" altLang="en-US" sz="1350" dirty="0" smtClean="0">
                <a:solidFill>
                  <a:srgbClr val="FFCC00"/>
                </a:solidFill>
              </a:rPr>
              <a:t>MORTE</a:t>
            </a:r>
            <a:endParaRPr lang="pt-PT" altLang="en-US" sz="1350" dirty="0">
              <a:solidFill>
                <a:srgbClr val="FFCC00"/>
              </a:solidFill>
            </a:endParaRPr>
          </a:p>
          <a:p>
            <a:pPr lvl="2" eaLnBrk="1" hangingPunct="1">
              <a:buFont typeface="Symbol" panose="05050102010706020507" pitchFamily="18" charset="2"/>
              <a:buChar char="·"/>
              <a:defRPr/>
            </a:pPr>
            <a:r>
              <a:rPr lang="pt-PT" altLang="en-US" sz="1350" dirty="0" smtClean="0">
                <a:solidFill>
                  <a:srgbClr val="FFCC00"/>
                </a:solidFill>
              </a:rPr>
              <a:t>INCAPACIDADE PARCIAL PERMANENTE</a:t>
            </a:r>
            <a:endParaRPr lang="pt-PT" altLang="en-US" sz="1350" dirty="0">
              <a:solidFill>
                <a:srgbClr val="FFCC00"/>
              </a:solidFill>
            </a:endParaRPr>
          </a:p>
          <a:p>
            <a:pPr lvl="2" eaLnBrk="1" hangingPunct="1">
              <a:buFont typeface="MS LineDraw" pitchFamily="49" charset="2"/>
              <a:buChar char="ù"/>
              <a:defRPr/>
            </a:pPr>
            <a:r>
              <a:rPr lang="pt-PT" altLang="en-US" sz="1350" dirty="0" smtClean="0">
                <a:solidFill>
                  <a:srgbClr val="FFCC00"/>
                </a:solidFill>
              </a:rPr>
              <a:t>INCAPACIDADE TOTAL TEMPORÁRIA </a:t>
            </a:r>
            <a:endParaRPr lang="pt-PT" altLang="en-US" sz="1350" dirty="0">
              <a:solidFill>
                <a:srgbClr val="FFCC00"/>
              </a:solidFill>
            </a:endParaRPr>
          </a:p>
          <a:p>
            <a:pPr lvl="2" eaLnBrk="1" hangingPunct="1">
              <a:buFont typeface="MS LineDraw" pitchFamily="49" charset="2"/>
              <a:buNone/>
              <a:defRPr/>
            </a:pPr>
            <a:endParaRPr lang="pt-PT" altLang="en-US" dirty="0" smtClean="0"/>
          </a:p>
          <a:p>
            <a:pPr eaLnBrk="1" hangingPunct="1">
              <a:defRPr/>
            </a:pPr>
            <a:r>
              <a:rPr lang="pt-PT" altLang="en-US" sz="2100" dirty="0" smtClean="0"/>
              <a:t>OPTIMISTA</a:t>
            </a:r>
            <a:endParaRPr lang="pt-PT" altLang="en-US" dirty="0" smtClean="0"/>
          </a:p>
          <a:p>
            <a:pPr lvl="2" eaLnBrk="1" hangingPunct="1">
              <a:buFont typeface="Symbol" panose="05050102010706020507" pitchFamily="18" charset="2"/>
              <a:buChar char="·"/>
              <a:defRPr/>
            </a:pPr>
            <a:r>
              <a:rPr lang="pt-PT" altLang="en-US" sz="1350" dirty="0" smtClean="0">
                <a:solidFill>
                  <a:srgbClr val="FFCC00"/>
                </a:solidFill>
              </a:rPr>
              <a:t>INCAPACIDADE TOTAL TEMPORÁRIA</a:t>
            </a:r>
          </a:p>
          <a:p>
            <a:pPr lvl="2" eaLnBrk="1" hangingPunct="1">
              <a:buFont typeface="Symbol" panose="05050102010706020507" pitchFamily="18" charset="2"/>
              <a:buChar char="·"/>
              <a:defRPr/>
            </a:pPr>
            <a:r>
              <a:rPr lang="pt-PT" altLang="en-US" sz="1350" dirty="0" smtClean="0">
                <a:solidFill>
                  <a:srgbClr val="FFCC00"/>
                </a:solidFill>
              </a:rPr>
              <a:t>COM ATÉ 3 DIAS DE INCAPACIDADE</a:t>
            </a:r>
            <a:endParaRPr lang="pt-PT" altLang="en-US" dirty="0" smtClean="0">
              <a:solidFill>
                <a:srgbClr val="FFCC00"/>
              </a:solidFill>
              <a:effectLst/>
            </a:endParaRPr>
          </a:p>
          <a:p>
            <a:pPr eaLnBrk="1" hangingPunct="1">
              <a:defRPr/>
            </a:pPr>
            <a:endParaRPr lang="pt-PT" altLang="en-US" dirty="0" smtClean="0">
              <a:solidFill>
                <a:srgbClr val="FFCC00"/>
              </a:solidFill>
            </a:endParaRPr>
          </a:p>
        </p:txBody>
      </p:sp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5886450" y="1771650"/>
          <a:ext cx="1714500" cy="8822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1" name="Clip" r:id="rId5" imgW="2287089" imgH="1579682" progId="MS_ClipArt_Gallery.2">
                  <p:embed/>
                </p:oleObj>
              </mc:Choice>
              <mc:Fallback>
                <p:oleObj name="Clip" r:id="rId5" imgW="2287089" imgH="1579682" progId="MS_ClipArt_Gallery.2">
                  <p:embed/>
                  <p:pic>
                    <p:nvPicPr>
                      <p:cNvPr id="15364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86450" y="1771650"/>
                        <a:ext cx="1714500" cy="88225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365" name="Picture 5" descr="FOTO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2971801"/>
            <a:ext cx="1657350" cy="1440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795382"/>
      </p:ext>
    </p:extLst>
  </p:cSld>
  <p:clrMapOvr>
    <a:masterClrMapping/>
  </p:clrMapOvr>
  <p:transition advTm="686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>
          <a:xfrm>
            <a:off x="1314450" y="342900"/>
            <a:ext cx="6400800" cy="685800"/>
          </a:xfrm>
        </p:spPr>
        <p:txBody>
          <a:bodyPr/>
          <a:lstStyle/>
          <a:p>
            <a:pPr eaLnBrk="1" hangingPunct="1">
              <a:defRPr/>
            </a:pPr>
            <a:r>
              <a:rPr lang="pt-PT" altLang="en-US" sz="3000" b="1" dirty="0" smtClean="0">
                <a:solidFill>
                  <a:schemeClr val="tx1"/>
                </a:solidFill>
              </a:rPr>
              <a:t>CONSEQUÊNCIAS</a:t>
            </a:r>
            <a:endParaRPr lang="pt-PT" altLang="en-US" dirty="0" smtClean="0">
              <a:solidFill>
                <a:schemeClr val="tx1"/>
              </a:solidFill>
            </a:endParaRP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828800" y="1314450"/>
            <a:ext cx="2628900" cy="3086100"/>
          </a:xfrm>
        </p:spPr>
        <p:txBody>
          <a:bodyPr/>
          <a:lstStyle/>
          <a:p>
            <a:pPr eaLnBrk="1" hangingPunct="1">
              <a:defRPr/>
            </a:pPr>
            <a:r>
              <a:rPr lang="pt-PT" altLang="en-US" sz="2100" dirty="0" smtClean="0">
                <a:solidFill>
                  <a:srgbClr val="FFCC00"/>
                </a:solidFill>
              </a:rPr>
              <a:t>MORTE</a:t>
            </a:r>
            <a:endParaRPr lang="pt-PT" altLang="en-US" sz="2100" dirty="0">
              <a:solidFill>
                <a:srgbClr val="FFCC00"/>
              </a:solidFill>
            </a:endParaRPr>
          </a:p>
          <a:p>
            <a:pPr eaLnBrk="1" hangingPunct="1">
              <a:lnSpc>
                <a:spcPct val="0"/>
              </a:lnSpc>
              <a:buFont typeface="Wingdings" panose="05000000000000000000" pitchFamily="2" charset="2"/>
              <a:buNone/>
              <a:defRPr/>
            </a:pPr>
            <a:endParaRPr lang="pt-PT" altLang="en-US" sz="2100" dirty="0">
              <a:solidFill>
                <a:srgbClr val="FFCC00"/>
              </a:solidFill>
            </a:endParaRPr>
          </a:p>
          <a:p>
            <a:pPr eaLnBrk="1" hangingPunct="1">
              <a:defRPr/>
            </a:pPr>
            <a:r>
              <a:rPr lang="pt-PT" altLang="en-US" sz="2100" dirty="0" smtClean="0">
                <a:solidFill>
                  <a:srgbClr val="FFCC00"/>
                </a:solidFill>
              </a:rPr>
              <a:t>CABEÇA</a:t>
            </a:r>
            <a:endParaRPr lang="pt-PT" altLang="en-US" sz="2100" dirty="0">
              <a:solidFill>
                <a:srgbClr val="FFCC00"/>
              </a:solidFill>
            </a:endParaRPr>
          </a:p>
          <a:p>
            <a:pPr eaLnBrk="1" hangingPunct="1">
              <a:lnSpc>
                <a:spcPct val="0"/>
              </a:lnSpc>
              <a:buFont typeface="Wingdings" panose="05000000000000000000" pitchFamily="2" charset="2"/>
              <a:buNone/>
              <a:defRPr/>
            </a:pPr>
            <a:endParaRPr lang="pt-PT" altLang="en-US" sz="2100" dirty="0">
              <a:solidFill>
                <a:srgbClr val="FFCC00"/>
              </a:solidFill>
            </a:endParaRPr>
          </a:p>
          <a:p>
            <a:pPr eaLnBrk="1" hangingPunct="1">
              <a:defRPr/>
            </a:pPr>
            <a:r>
              <a:rPr lang="pt-PT" altLang="en-US" sz="2100" dirty="0" smtClean="0">
                <a:solidFill>
                  <a:srgbClr val="FFCC00"/>
                </a:solidFill>
              </a:rPr>
              <a:t>OLHOS</a:t>
            </a:r>
            <a:endParaRPr lang="pt-PT" altLang="en-US" sz="2100" dirty="0">
              <a:solidFill>
                <a:srgbClr val="FFCC00"/>
              </a:solidFill>
            </a:endParaRPr>
          </a:p>
          <a:p>
            <a:pPr eaLnBrk="1" hangingPunct="1">
              <a:lnSpc>
                <a:spcPct val="0"/>
              </a:lnSpc>
              <a:buFont typeface="Wingdings" panose="05000000000000000000" pitchFamily="2" charset="2"/>
              <a:buNone/>
              <a:defRPr/>
            </a:pPr>
            <a:endParaRPr lang="pt-PT" altLang="en-US" sz="2100" dirty="0">
              <a:solidFill>
                <a:srgbClr val="FFCC00"/>
              </a:solidFill>
            </a:endParaRPr>
          </a:p>
          <a:p>
            <a:pPr eaLnBrk="1" hangingPunct="1">
              <a:defRPr/>
            </a:pPr>
            <a:r>
              <a:rPr lang="pt-PT" altLang="en-US" sz="2100" dirty="0" smtClean="0">
                <a:solidFill>
                  <a:srgbClr val="FFCC00"/>
                </a:solidFill>
              </a:rPr>
              <a:t>PEITO</a:t>
            </a:r>
            <a:endParaRPr lang="pt-PT" altLang="en-US" sz="2100" dirty="0">
              <a:solidFill>
                <a:srgbClr val="FFCC00"/>
              </a:solidFill>
            </a:endParaRPr>
          </a:p>
          <a:p>
            <a:pPr eaLnBrk="1" hangingPunct="1">
              <a:lnSpc>
                <a:spcPct val="0"/>
              </a:lnSpc>
              <a:buFont typeface="Wingdings" panose="05000000000000000000" pitchFamily="2" charset="2"/>
              <a:buNone/>
              <a:defRPr/>
            </a:pPr>
            <a:endParaRPr lang="pt-PT" altLang="en-US" sz="2100" dirty="0">
              <a:solidFill>
                <a:srgbClr val="FFCC00"/>
              </a:solidFill>
            </a:endParaRPr>
          </a:p>
          <a:p>
            <a:pPr eaLnBrk="1" hangingPunct="1">
              <a:defRPr/>
            </a:pPr>
            <a:r>
              <a:rPr lang="pt-PT" altLang="en-US" sz="2100" dirty="0" smtClean="0">
                <a:solidFill>
                  <a:srgbClr val="FFCC00"/>
                </a:solidFill>
              </a:rPr>
              <a:t>MÃO</a:t>
            </a:r>
            <a:endParaRPr lang="pt-PT" altLang="en-US" sz="2100" dirty="0">
              <a:solidFill>
                <a:srgbClr val="FFCC00"/>
              </a:solidFill>
            </a:endParaRPr>
          </a:p>
          <a:p>
            <a:pPr eaLnBrk="1" hangingPunct="1">
              <a:lnSpc>
                <a:spcPct val="0"/>
              </a:lnSpc>
              <a:buFont typeface="Wingdings" panose="05000000000000000000" pitchFamily="2" charset="2"/>
              <a:buNone/>
              <a:defRPr/>
            </a:pPr>
            <a:endParaRPr lang="pt-PT" altLang="en-US" sz="2100" dirty="0">
              <a:solidFill>
                <a:srgbClr val="FFCC00"/>
              </a:solidFill>
            </a:endParaRPr>
          </a:p>
          <a:p>
            <a:pPr eaLnBrk="1" hangingPunct="1">
              <a:defRPr/>
            </a:pPr>
            <a:r>
              <a:rPr lang="pt-PT" altLang="en-US" sz="2100" dirty="0" smtClean="0">
                <a:solidFill>
                  <a:srgbClr val="FFCC00"/>
                </a:solidFill>
              </a:rPr>
              <a:t>BRAÇO</a:t>
            </a:r>
            <a:endParaRPr lang="pt-PT" altLang="en-US" sz="2100" dirty="0">
              <a:solidFill>
                <a:srgbClr val="FFCC00"/>
              </a:solidFill>
            </a:endParaRPr>
          </a:p>
          <a:p>
            <a:pPr eaLnBrk="1" hangingPunct="1">
              <a:lnSpc>
                <a:spcPct val="0"/>
              </a:lnSpc>
              <a:buFont typeface="Wingdings" panose="05000000000000000000" pitchFamily="2" charset="2"/>
              <a:buNone/>
              <a:defRPr/>
            </a:pPr>
            <a:endParaRPr lang="pt-PT" altLang="en-US" sz="2100" dirty="0">
              <a:solidFill>
                <a:srgbClr val="FFCC00"/>
              </a:solidFill>
            </a:endParaRPr>
          </a:p>
          <a:p>
            <a:pPr eaLnBrk="1" hangingPunct="1">
              <a:defRPr/>
            </a:pPr>
            <a:r>
              <a:rPr lang="pt-PT" altLang="en-US" sz="2100" dirty="0" smtClean="0">
                <a:solidFill>
                  <a:srgbClr val="FFCC00"/>
                </a:solidFill>
              </a:rPr>
              <a:t>PERNA</a:t>
            </a:r>
            <a:endParaRPr lang="pt-PT" altLang="en-US" sz="2100" dirty="0">
              <a:solidFill>
                <a:srgbClr val="FFCC00"/>
              </a:solidFill>
            </a:endParaRPr>
          </a:p>
          <a:p>
            <a:pPr eaLnBrk="1" hangingPunct="1">
              <a:lnSpc>
                <a:spcPct val="0"/>
              </a:lnSpc>
              <a:buFont typeface="Wingdings" panose="05000000000000000000" pitchFamily="2" charset="2"/>
              <a:buNone/>
              <a:defRPr/>
            </a:pPr>
            <a:endParaRPr lang="pt-PT" altLang="en-US" sz="2100" dirty="0">
              <a:solidFill>
                <a:srgbClr val="FFCC00"/>
              </a:solidFill>
            </a:endParaRPr>
          </a:p>
          <a:p>
            <a:pPr eaLnBrk="1" hangingPunct="1">
              <a:defRPr/>
            </a:pPr>
            <a:r>
              <a:rPr lang="pt-PT" altLang="en-US" sz="2100" dirty="0" smtClean="0">
                <a:solidFill>
                  <a:srgbClr val="FFCC00"/>
                </a:solidFill>
              </a:rPr>
              <a:t>PÉ</a:t>
            </a:r>
            <a:endParaRPr lang="pt-PT" altLang="en-US" dirty="0">
              <a:solidFill>
                <a:srgbClr val="FFCC00"/>
              </a:solidFill>
            </a:endParaRPr>
          </a:p>
        </p:txBody>
      </p:sp>
      <p:graphicFrame>
        <p:nvGraphicFramePr>
          <p:cNvPr id="16388" name="Object 4"/>
          <p:cNvGraphicFramePr>
            <a:graphicFrameLocks noGrp="1" noChangeAspect="1"/>
          </p:cNvGraphicFramePr>
          <p:nvPr>
            <p:ph type="clipArt" sz="half" idx="2"/>
          </p:nvPr>
        </p:nvGraphicFramePr>
        <p:xfrm>
          <a:off x="4569619" y="1591866"/>
          <a:ext cx="2540794" cy="22252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5" name="Clip" r:id="rId5" imgW="2286445" imgH="1893796" progId="MS_ClipArt_Gallery.2">
                  <p:embed/>
                </p:oleObj>
              </mc:Choice>
              <mc:Fallback>
                <p:oleObj name="Clip" r:id="rId5" imgW="2286445" imgH="1893796" progId="MS_ClipArt_Gallery.2">
                  <p:embed/>
                  <p:pic>
                    <p:nvPicPr>
                      <p:cNvPr id="1638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9619" y="1591866"/>
                        <a:ext cx="2540794" cy="22252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CC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97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80"/>
    </mc:Choice>
    <mc:Fallback xmlns="">
      <p:transition spd="slow" advTm="12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>
          <a:xfrm>
            <a:off x="1314450" y="342900"/>
            <a:ext cx="6400800" cy="742950"/>
          </a:xfrm>
        </p:spPr>
        <p:txBody>
          <a:bodyPr/>
          <a:lstStyle/>
          <a:p>
            <a:pPr eaLnBrk="1" hangingPunct="1">
              <a:defRPr/>
            </a:pPr>
            <a:r>
              <a:rPr lang="pt-PT" altLang="en-US" b="1" dirty="0" smtClean="0">
                <a:solidFill>
                  <a:srgbClr val="FFCC00"/>
                </a:solidFill>
              </a:rPr>
              <a:t>COSTS</a:t>
            </a:r>
            <a:endParaRPr lang="pt-PT" altLang="en-US" dirty="0" smtClean="0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5355432" y="1949054"/>
            <a:ext cx="2299097" cy="1872853"/>
          </a:xfrm>
        </p:spPr>
        <p:txBody>
          <a:bodyPr/>
          <a:lstStyle/>
          <a:p>
            <a:pPr eaLnBrk="1" hangingPunct="1">
              <a:defRPr/>
            </a:pPr>
            <a:r>
              <a:rPr lang="pt-PT" altLang="en-US" sz="2100" dirty="0" smtClean="0">
                <a:solidFill>
                  <a:schemeClr val="accent4">
                    <a:lumMod val="75000"/>
                  </a:schemeClr>
                </a:solidFill>
              </a:rPr>
              <a:t>Directos</a:t>
            </a:r>
            <a:endParaRPr lang="pt-PT" altLang="en-US" sz="2100" dirty="0">
              <a:solidFill>
                <a:schemeClr val="accent4">
                  <a:lumMod val="75000"/>
                </a:schemeClr>
              </a:solidFill>
            </a:endParaRPr>
          </a:p>
          <a:p>
            <a:pPr eaLnBrk="1" hangingPunct="1">
              <a:lnSpc>
                <a:spcPct val="20000"/>
              </a:lnSpc>
              <a:buFont typeface="Wingdings" panose="05000000000000000000" pitchFamily="2" charset="2"/>
              <a:buNone/>
              <a:defRPr/>
            </a:pPr>
            <a:endParaRPr lang="pt-PT" altLang="en-US" sz="2100" dirty="0">
              <a:solidFill>
                <a:schemeClr val="accent4">
                  <a:lumMod val="75000"/>
                </a:schemeClr>
              </a:solidFill>
            </a:endParaRPr>
          </a:p>
          <a:p>
            <a:pPr eaLnBrk="1" hangingPunct="1">
              <a:defRPr/>
            </a:pPr>
            <a:r>
              <a:rPr lang="pt-PT" altLang="en-US" sz="2100" dirty="0" smtClean="0">
                <a:solidFill>
                  <a:schemeClr val="accent4">
                    <a:lumMod val="75000"/>
                  </a:schemeClr>
                </a:solidFill>
              </a:rPr>
              <a:t>Indirectos</a:t>
            </a:r>
            <a:endParaRPr lang="pt-PT" altLang="en-US" sz="2100" dirty="0">
              <a:solidFill>
                <a:schemeClr val="accent4">
                  <a:lumMod val="75000"/>
                </a:schemeClr>
              </a:solidFill>
            </a:endParaRPr>
          </a:p>
          <a:p>
            <a:pPr eaLnBrk="1" hangingPunct="1">
              <a:lnSpc>
                <a:spcPct val="20000"/>
              </a:lnSpc>
              <a:buFont typeface="Wingdings" panose="05000000000000000000" pitchFamily="2" charset="2"/>
              <a:buNone/>
              <a:defRPr/>
            </a:pPr>
            <a:endParaRPr lang="pt-PT" altLang="en-US" sz="2100" dirty="0">
              <a:solidFill>
                <a:schemeClr val="accent4">
                  <a:lumMod val="75000"/>
                </a:schemeClr>
              </a:solidFill>
            </a:endParaRPr>
          </a:p>
          <a:p>
            <a:pPr eaLnBrk="1" hangingPunct="1">
              <a:defRPr/>
            </a:pPr>
            <a:r>
              <a:rPr lang="pt-PT" altLang="en-US" sz="2100" dirty="0" smtClean="0">
                <a:solidFill>
                  <a:schemeClr val="accent4">
                    <a:lumMod val="75000"/>
                  </a:schemeClr>
                </a:solidFill>
              </a:rPr>
              <a:t>Prevenção</a:t>
            </a:r>
            <a:endParaRPr lang="pt-PT" altLang="en-US" sz="2100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17412" name="Object 4"/>
          <p:cNvGraphicFramePr>
            <a:graphicFrameLocks noGrp="1" noChangeAspect="1"/>
          </p:cNvGraphicFramePr>
          <p:nvPr>
            <p:ph type="clipArt" sz="half" idx="1"/>
          </p:nvPr>
        </p:nvGraphicFramePr>
        <p:xfrm>
          <a:off x="1484710" y="1404938"/>
          <a:ext cx="3024188" cy="2959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9" name="Clip" r:id="rId5" imgW="2286514" imgH="2167200" progId="MS_ClipArt_Gallery.2">
                  <p:embed/>
                </p:oleObj>
              </mc:Choice>
              <mc:Fallback>
                <p:oleObj name="Clip" r:id="rId5" imgW="2286514" imgH="2167200" progId="MS_ClipArt_Gallery.2">
                  <p:embed/>
                  <p:pic>
                    <p:nvPicPr>
                      <p:cNvPr id="174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4710" y="1404938"/>
                        <a:ext cx="3024188" cy="295989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CC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92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20"/>
    </mc:Choice>
    <mc:Fallback xmlns="">
      <p:transition spd="slow" advTm="153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314450" y="228600"/>
            <a:ext cx="6515100" cy="628650"/>
          </a:xfrm>
        </p:spPr>
        <p:txBody>
          <a:bodyPr/>
          <a:lstStyle/>
          <a:p>
            <a:pPr algn="r" eaLnBrk="1" hangingPunct="1">
              <a:defRPr/>
            </a:pPr>
            <a:r>
              <a:rPr lang="pt-PT" altLang="en-US" sz="3000" b="1">
                <a:solidFill>
                  <a:schemeClr val="tx1"/>
                </a:solidFill>
              </a:rPr>
              <a:t>TAPADA DO OUTEIRO</a:t>
            </a:r>
            <a:endParaRPr lang="pt-PT" altLang="en-US" smtClean="0">
              <a:solidFill>
                <a:schemeClr val="tx1"/>
              </a:solidFill>
            </a:endParaRP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71600" y="857250"/>
            <a:ext cx="2914650" cy="405765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endParaRPr lang="pt-PT" altLang="en-US" sz="2100" b="1" i="1" u="sng" dirty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pt-PT" altLang="en-US" sz="2100" b="1" i="1" u="sng" dirty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pt-PT" altLang="en-US" sz="2100" b="1" dirty="0" smtClean="0">
                <a:latin typeface="Trebuchet MS" panose="020B0603020202020204" pitchFamily="34" charset="0"/>
              </a:rPr>
              <a:t>Trabalhador não-qualificado</a:t>
            </a:r>
            <a:endParaRPr lang="pt-PT" altLang="en-US" sz="2100" b="1" dirty="0">
              <a:latin typeface="Trebuchet MS" panose="020B0603020202020204" pitchFamily="34" charset="0"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pt-PT" altLang="en-US" sz="2100" dirty="0">
              <a:latin typeface="Trebuchet MS" panose="020B0603020202020204" pitchFamily="34" charset="0"/>
            </a:endParaRPr>
          </a:p>
          <a:p>
            <a:pPr eaLnBrk="1" hangingPunct="1">
              <a:defRPr/>
            </a:pPr>
            <a:r>
              <a:rPr lang="pt-PT" altLang="en-US" dirty="0" smtClean="0">
                <a:solidFill>
                  <a:schemeClr val="hlink"/>
                </a:solidFill>
              </a:rPr>
              <a:t>Casado</a:t>
            </a:r>
            <a:endParaRPr lang="pt-PT" altLang="en-US" sz="2100" dirty="0">
              <a:solidFill>
                <a:schemeClr val="hlink"/>
              </a:solidFill>
            </a:endParaRPr>
          </a:p>
          <a:p>
            <a:pPr lvl="2" eaLnBrk="1" hangingPunct="1">
              <a:buFont typeface="Symbol" panose="05050102010706020507" pitchFamily="18" charset="2"/>
              <a:buNone/>
              <a:defRPr/>
            </a:pPr>
            <a:endParaRPr lang="pt-PT" altLang="en-US" sz="1200" dirty="0">
              <a:solidFill>
                <a:schemeClr val="hlink"/>
              </a:solidFill>
            </a:endParaRPr>
          </a:p>
          <a:p>
            <a:pPr eaLnBrk="1" hangingPunct="1">
              <a:defRPr/>
            </a:pPr>
            <a:r>
              <a:rPr lang="pt-PT" altLang="en-US" dirty="0" smtClean="0">
                <a:solidFill>
                  <a:schemeClr val="hlink"/>
                </a:solidFill>
              </a:rPr>
              <a:t>Mulher</a:t>
            </a:r>
            <a:endParaRPr lang="pt-PT" altLang="en-US" dirty="0">
              <a:solidFill>
                <a:schemeClr val="hlink"/>
              </a:solidFill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pt-PT" altLang="en-US" sz="2100" dirty="0">
              <a:solidFill>
                <a:schemeClr val="hlink"/>
              </a:solidFill>
            </a:endParaRPr>
          </a:p>
          <a:p>
            <a:pPr eaLnBrk="1" hangingPunct="1">
              <a:defRPr/>
            </a:pPr>
            <a:r>
              <a:rPr lang="pt-PT" altLang="en-US" dirty="0">
                <a:solidFill>
                  <a:schemeClr val="hlink"/>
                </a:solidFill>
              </a:rPr>
              <a:t>3 </a:t>
            </a:r>
            <a:r>
              <a:rPr lang="pt-PT" altLang="en-US" dirty="0" smtClean="0">
                <a:solidFill>
                  <a:schemeClr val="hlink"/>
                </a:solidFill>
              </a:rPr>
              <a:t>filhos</a:t>
            </a:r>
            <a:endParaRPr lang="pt-PT" altLang="en-US" sz="2100" dirty="0">
              <a:solidFill>
                <a:schemeClr val="hlink"/>
              </a:solidFill>
            </a:endParaRPr>
          </a:p>
          <a:p>
            <a:pPr eaLnBrk="1" hangingPunct="1">
              <a:lnSpc>
                <a:spcPct val="0"/>
              </a:lnSpc>
              <a:buFont typeface="Symbol" panose="05050102010706020507" pitchFamily="18" charset="2"/>
              <a:buNone/>
              <a:defRPr/>
            </a:pPr>
            <a:endParaRPr lang="pt-PT" altLang="en-US" sz="1200" dirty="0">
              <a:solidFill>
                <a:schemeClr val="hlink"/>
              </a:solidFill>
            </a:endParaRPr>
          </a:p>
          <a:p>
            <a:pPr eaLnBrk="1" hangingPunct="1">
              <a:lnSpc>
                <a:spcPct val="0"/>
              </a:lnSpc>
              <a:buFont typeface="Symbol" panose="05050102010706020507" pitchFamily="18" charset="2"/>
              <a:buNone/>
              <a:defRPr/>
            </a:pPr>
            <a:endParaRPr lang="pt-PT" altLang="en-US" sz="1200" dirty="0"/>
          </a:p>
          <a:p>
            <a:pPr eaLnBrk="1" hangingPunct="1">
              <a:lnSpc>
                <a:spcPct val="0"/>
              </a:lnSpc>
              <a:buFont typeface="Symbol" panose="05050102010706020507" pitchFamily="18" charset="2"/>
              <a:buNone/>
              <a:defRPr/>
            </a:pPr>
            <a:endParaRPr lang="pt-PT" altLang="en-US" sz="2100" dirty="0"/>
          </a:p>
          <a:p>
            <a:pPr eaLnBrk="1" hangingPunct="1">
              <a:lnSpc>
                <a:spcPct val="0"/>
              </a:lnSpc>
              <a:buFont typeface="Symbol" panose="05050102010706020507" pitchFamily="18" charset="2"/>
              <a:buNone/>
              <a:defRPr/>
            </a:pPr>
            <a:endParaRPr lang="pt-PT" altLang="en-US" sz="1200" dirty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pt-PT" altLang="en-US" sz="2100" dirty="0"/>
          </a:p>
          <a:p>
            <a:pPr eaLnBrk="1" hangingPunct="1">
              <a:defRPr/>
            </a:pPr>
            <a:endParaRPr lang="pt-PT" altLang="en-US" sz="2100" dirty="0"/>
          </a:p>
        </p:txBody>
      </p:sp>
      <p:graphicFrame>
        <p:nvGraphicFramePr>
          <p:cNvPr id="53252" name="Object 4"/>
          <p:cNvGraphicFramePr>
            <a:graphicFrameLocks noGrp="1" noChangeAspect="1"/>
          </p:cNvGraphicFramePr>
          <p:nvPr>
            <p:ph type="clipArt" sz="half" idx="2"/>
          </p:nvPr>
        </p:nvGraphicFramePr>
        <p:xfrm>
          <a:off x="4286250" y="1714500"/>
          <a:ext cx="3543300" cy="274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3" name="Photo Editor Photo" r:id="rId8" imgW="3952381" imgH="2819794" progId="MSPhotoEd.3">
                  <p:embed/>
                </p:oleObj>
              </mc:Choice>
              <mc:Fallback>
                <p:oleObj name="Photo Editor Photo" r:id="rId8" imgW="3952381" imgH="2819794" progId="MSPhotoEd.3">
                  <p:embed/>
                  <p:pic>
                    <p:nvPicPr>
                      <p:cNvPr id="5325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50" y="1714500"/>
                        <a:ext cx="3543300" cy="2743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237447806"/>
      </p:ext>
    </p:extLst>
  </p:cSld>
  <p:clrMapOvr>
    <a:masterClrMapping/>
  </p:clrMapOvr>
  <p:transition advTm="416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Silvo de chicot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50" y="285750"/>
            <a:ext cx="6400800" cy="571500"/>
          </a:xfrm>
        </p:spPr>
        <p:txBody>
          <a:bodyPr/>
          <a:lstStyle/>
          <a:p>
            <a:pPr algn="l" eaLnBrk="1" hangingPunct="1">
              <a:defRPr/>
            </a:pPr>
            <a:r>
              <a:rPr lang="pt-PT" altLang="en-US" b="1" smtClean="0">
                <a:solidFill>
                  <a:schemeClr val="tx1"/>
                </a:solidFill>
              </a:rPr>
              <a:t>EDIFÍCIO ANTAS</a:t>
            </a:r>
            <a:endParaRPr lang="pt-PT" altLang="en-US" sz="3600">
              <a:solidFill>
                <a:schemeClr val="tx1"/>
              </a:solidFill>
            </a:endParaRPr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143500" y="1437085"/>
            <a:ext cx="2686050" cy="347781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pt-PT" altLang="en-US" sz="3000" b="1" dirty="0" smtClean="0">
                <a:solidFill>
                  <a:schemeClr val="hlink"/>
                </a:solidFill>
                <a:latin typeface="Trebuchet MS" panose="020B0603020202020204" pitchFamily="34" charset="0"/>
              </a:rPr>
              <a:t>PEDREIRO</a:t>
            </a:r>
            <a:endParaRPr lang="pt-PT" altLang="en-US" sz="2700" b="1" dirty="0">
              <a:latin typeface="Trebuchet MS" panose="020B0603020202020204" pitchFamily="34" charset="0"/>
            </a:endParaRPr>
          </a:p>
          <a:p>
            <a:pPr eaLnBrk="1" hangingPunct="1">
              <a:defRPr/>
            </a:pPr>
            <a:endParaRPr lang="pt-PT" altLang="en-US" sz="2700" dirty="0"/>
          </a:p>
          <a:p>
            <a:pPr eaLnBrk="1" hangingPunct="1">
              <a:defRPr/>
            </a:pPr>
            <a:r>
              <a:rPr lang="pt-PT" altLang="en-US" sz="2700" dirty="0" smtClean="0"/>
              <a:t>Casado</a:t>
            </a:r>
            <a:endParaRPr lang="pt-PT" altLang="en-US" sz="3000" dirty="0"/>
          </a:p>
          <a:p>
            <a:pPr eaLnBrk="1" hangingPunct="1">
              <a:lnSpc>
                <a:spcPct val="30000"/>
              </a:lnSpc>
              <a:buFont typeface="Monotype Sorts" pitchFamily="2" charset="2"/>
              <a:buChar char="u"/>
              <a:defRPr/>
            </a:pPr>
            <a:endParaRPr lang="pt-PT" altLang="en-US" sz="3000" dirty="0"/>
          </a:p>
          <a:p>
            <a:pPr eaLnBrk="1" hangingPunct="1">
              <a:defRPr/>
            </a:pPr>
            <a:r>
              <a:rPr lang="pt-PT" altLang="en-US" sz="2700" dirty="0" smtClean="0"/>
              <a:t>Mulher</a:t>
            </a:r>
            <a:endParaRPr lang="pt-PT" altLang="en-US" sz="3000" dirty="0">
              <a:solidFill>
                <a:srgbClr val="800080"/>
              </a:solidFill>
            </a:endParaRPr>
          </a:p>
          <a:p>
            <a:pPr eaLnBrk="1" hangingPunct="1">
              <a:lnSpc>
                <a:spcPct val="30000"/>
              </a:lnSpc>
              <a:buFont typeface="Monotype Sorts" pitchFamily="2" charset="2"/>
              <a:buChar char="u"/>
              <a:defRPr/>
            </a:pPr>
            <a:endParaRPr lang="pt-PT" altLang="en-US" sz="3000" dirty="0">
              <a:solidFill>
                <a:srgbClr val="800080"/>
              </a:solidFill>
            </a:endParaRPr>
          </a:p>
          <a:p>
            <a:pPr eaLnBrk="1" hangingPunct="1">
              <a:defRPr/>
            </a:pPr>
            <a:r>
              <a:rPr lang="pt-PT" altLang="en-US" sz="2700" dirty="0"/>
              <a:t>2 </a:t>
            </a:r>
            <a:r>
              <a:rPr lang="pt-PT" altLang="en-US" sz="2700" dirty="0" smtClean="0"/>
              <a:t>filhos</a:t>
            </a:r>
            <a:endParaRPr lang="pt-PT" altLang="en-US" sz="3000" dirty="0"/>
          </a:p>
        </p:txBody>
      </p:sp>
      <p:graphicFrame>
        <p:nvGraphicFramePr>
          <p:cNvPr id="20484" name="Object 6"/>
          <p:cNvGraphicFramePr>
            <a:graphicFrameLocks noGrp="1" noChangeAspect="1"/>
          </p:cNvGraphicFramePr>
          <p:nvPr>
            <p:ph type="clipArt" sz="half" idx="1"/>
          </p:nvPr>
        </p:nvGraphicFramePr>
        <p:xfrm>
          <a:off x="1428750" y="1600200"/>
          <a:ext cx="3543300" cy="274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7" name="Photo Editor Photo" r:id="rId5" imgW="4277322" imgH="2771429" progId="MSPhotoEd.3">
                  <p:embed/>
                </p:oleObj>
              </mc:Choice>
              <mc:Fallback>
                <p:oleObj name="Photo Editor Photo" r:id="rId5" imgW="4277322" imgH="2771429" progId="MSPhotoEd.3">
                  <p:embed/>
                  <p:pic>
                    <p:nvPicPr>
                      <p:cNvPr id="2048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750" y="1600200"/>
                        <a:ext cx="3543300" cy="2743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0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03"/>
    </mc:Choice>
    <mc:Fallback xmlns="">
      <p:transition spd="slow" advTm="115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5"/>
          <p:cNvSpPr>
            <a:spLocks noGrp="1" noChangeArrowheads="1"/>
          </p:cNvSpPr>
          <p:nvPr>
            <p:ph type="title"/>
          </p:nvPr>
        </p:nvSpPr>
        <p:spPr>
          <a:xfrm>
            <a:off x="1371600" y="400050"/>
            <a:ext cx="6400800" cy="571500"/>
          </a:xfrm>
        </p:spPr>
        <p:txBody>
          <a:bodyPr/>
          <a:lstStyle/>
          <a:p>
            <a:pPr eaLnBrk="1" hangingPunct="1">
              <a:defRPr/>
            </a:pPr>
            <a:r>
              <a:rPr lang="pt-PT" altLang="en-US" b="1" dirty="0" smtClean="0">
                <a:solidFill>
                  <a:srgbClr val="FFCC00"/>
                </a:solidFill>
              </a:rPr>
              <a:t>COMPARAÇÃO CUSTOS</a:t>
            </a:r>
            <a:endParaRPr lang="pt-PT" altLang="en-US" sz="3600" dirty="0">
              <a:solidFill>
                <a:srgbClr val="FFCC00"/>
              </a:solidFill>
            </a:endParaRPr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543050" y="1771650"/>
            <a:ext cx="4286250" cy="2228850"/>
          </a:xfrm>
        </p:spPr>
        <p:txBody>
          <a:bodyPr/>
          <a:lstStyle/>
          <a:p>
            <a:pPr eaLnBrk="1" hangingPunct="1">
              <a:defRPr/>
            </a:pPr>
            <a:endParaRPr lang="pt-PT" altLang="en-US" sz="2100" dirty="0"/>
          </a:p>
          <a:p>
            <a:pPr eaLnBrk="1" hangingPunct="1">
              <a:defRPr/>
            </a:pPr>
            <a:r>
              <a:rPr lang="pt-PT" altLang="en-US" sz="2100" b="1" dirty="0" smtClean="0"/>
              <a:t>QUANTIFICAÇÃO DIFÍCIL</a:t>
            </a:r>
            <a:endParaRPr lang="pt-PT" altLang="en-US" dirty="0" smtClean="0"/>
          </a:p>
          <a:p>
            <a:pPr eaLnBrk="1" hangingPunct="1">
              <a:defRPr/>
            </a:pPr>
            <a:endParaRPr lang="pt-PT" altLang="en-US" dirty="0" smtClean="0"/>
          </a:p>
          <a:p>
            <a:pPr eaLnBrk="1" hangingPunct="1">
              <a:defRPr/>
            </a:pPr>
            <a:r>
              <a:rPr lang="pt-PT" altLang="en-US" sz="2100" b="1" dirty="0" smtClean="0"/>
              <a:t>IMPLICAÇÕES LEGAIS</a:t>
            </a:r>
            <a:endParaRPr lang="pt-PT" altLang="en-US" dirty="0" smtClean="0"/>
          </a:p>
        </p:txBody>
      </p:sp>
      <p:pic>
        <p:nvPicPr>
          <p:cNvPr id="21508" name="Picture 8" descr="PRO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50" y="2286000"/>
            <a:ext cx="14287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954345"/>
      </p:ext>
    </p:extLst>
  </p:cSld>
  <p:clrMapOvr>
    <a:masterClrMapping/>
  </p:clrMapOvr>
  <p:transition advTm="637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85900" y="1257300"/>
            <a:ext cx="5829300" cy="280035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endParaRPr lang="pt-PT" altLang="en-US" dirty="0" smtClean="0">
              <a:effectLst/>
            </a:endParaRPr>
          </a:p>
          <a:p>
            <a:pPr eaLnBrk="1" hangingPunct="1">
              <a:defRPr/>
            </a:pPr>
            <a:r>
              <a:rPr lang="pt-PT" altLang="en-US" sz="2100" dirty="0" smtClean="0">
                <a:solidFill>
                  <a:srgbClr val="FFCC00"/>
                </a:solidFill>
              </a:rPr>
              <a:t>PONTO VISTA SOCIEDADE</a:t>
            </a:r>
            <a:endParaRPr lang="pt-PT" altLang="en-US" sz="2100" dirty="0">
              <a:solidFill>
                <a:srgbClr val="FFCC00"/>
              </a:solidFill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pt-PT" altLang="en-US" sz="2100" dirty="0">
                <a:solidFill>
                  <a:srgbClr val="FFCC00"/>
                </a:solidFill>
              </a:rPr>
              <a:t>		</a:t>
            </a:r>
            <a:r>
              <a:rPr lang="pt-PT" altLang="en-US" dirty="0" smtClean="0">
                <a:effectLst/>
              </a:rPr>
              <a:t>Directos + Indirectos + Invisíveis</a:t>
            </a:r>
          </a:p>
          <a:p>
            <a:pPr eaLnBrk="1" hangingPunct="1">
              <a:defRPr/>
            </a:pPr>
            <a:r>
              <a:rPr lang="pt-PT" altLang="en-US" sz="2100" dirty="0" smtClean="0">
                <a:solidFill>
                  <a:srgbClr val="FFCC00"/>
                </a:solidFill>
              </a:rPr>
              <a:t>PONTO VISTA EMPRESA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pt-PT" altLang="en-US" sz="2100" dirty="0" smtClean="0">
                <a:solidFill>
                  <a:srgbClr val="FFCC00"/>
                </a:solidFill>
              </a:rPr>
              <a:t>		</a:t>
            </a:r>
            <a:r>
              <a:rPr lang="pt-PT" altLang="en-US" dirty="0" smtClean="0">
                <a:effectLst/>
              </a:rPr>
              <a:t>Directos</a:t>
            </a:r>
          </a:p>
          <a:p>
            <a:pPr eaLnBrk="1" hangingPunct="1">
              <a:defRPr/>
            </a:pPr>
            <a:r>
              <a:rPr lang="pt-PT" altLang="en-US" sz="2100" dirty="0" smtClean="0">
                <a:solidFill>
                  <a:srgbClr val="FFCC00"/>
                </a:solidFill>
              </a:rPr>
              <a:t>PONTO VISTA COMPANHIA SEGUROA</a:t>
            </a:r>
            <a:endParaRPr lang="pt-PT" altLang="en-US" sz="2100" dirty="0">
              <a:solidFill>
                <a:srgbClr val="FFCC00"/>
              </a:solidFill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pt-PT" altLang="en-US" dirty="0" smtClean="0"/>
              <a:t>		Indemnizações</a:t>
            </a:r>
          </a:p>
        </p:txBody>
      </p:sp>
      <p:sp>
        <p:nvSpPr>
          <p:cNvPr id="76808" name="Rectangle 8"/>
          <p:cNvSpPr>
            <a:spLocks noGrp="1" noChangeArrowheads="1"/>
          </p:cNvSpPr>
          <p:nvPr>
            <p:ph type="title"/>
          </p:nvPr>
        </p:nvSpPr>
        <p:spPr>
          <a:xfrm>
            <a:off x="1314450" y="342900"/>
            <a:ext cx="6400800" cy="857250"/>
          </a:xfrm>
        </p:spPr>
        <p:txBody>
          <a:bodyPr/>
          <a:lstStyle/>
          <a:p>
            <a:pPr eaLnBrk="1" hangingPunct="1">
              <a:defRPr/>
            </a:pPr>
            <a:r>
              <a:rPr lang="pt-PT" altLang="en-US" dirty="0" smtClean="0"/>
              <a:t>SÍNTESE REULSTADOS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84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814"/>
    </mc:Choice>
    <mc:Fallback xmlns="">
      <p:transition spd="slow" advTm="758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91109" y="1006078"/>
            <a:ext cx="7346023" cy="3812502"/>
          </a:xfrm>
        </p:spPr>
        <p:txBody>
          <a:bodyPr/>
          <a:lstStyle/>
          <a:p>
            <a:pPr lvl="2" algn="ctr" eaLnBrk="1" hangingPunct="1">
              <a:buFont typeface="Wingdings" panose="05000000000000000000" pitchFamily="2" charset="2"/>
              <a:buNone/>
              <a:defRPr/>
            </a:pPr>
            <a:endParaRPr lang="pt-PT" altLang="en-US" sz="2000" b="1" dirty="0" smtClean="0">
              <a:solidFill>
                <a:srgbClr val="5DB848"/>
              </a:solidFill>
            </a:endParaRPr>
          </a:p>
          <a:p>
            <a:pPr lvl="2" algn="ctr" eaLnBrk="1" hangingPunct="1">
              <a:buFont typeface="Wingdings" panose="05000000000000000000" pitchFamily="2" charset="2"/>
              <a:buNone/>
              <a:defRPr/>
            </a:pPr>
            <a:endParaRPr lang="pt-PT" altLang="en-US" sz="2400" dirty="0" smtClean="0">
              <a:solidFill>
                <a:srgbClr val="008000"/>
              </a:solidFill>
            </a:endParaRPr>
          </a:p>
          <a:p>
            <a:pPr lvl="2" algn="ctr" eaLnBrk="1" hangingPunct="1">
              <a:buFont typeface="Wingdings" panose="05000000000000000000" pitchFamily="2" charset="2"/>
              <a:buNone/>
              <a:defRPr/>
            </a:pPr>
            <a:endParaRPr lang="pt-PT" altLang="en-US" dirty="0" smtClean="0"/>
          </a:p>
        </p:txBody>
      </p:sp>
      <p:sp>
        <p:nvSpPr>
          <p:cNvPr id="28675" name="Rectangle 10"/>
          <p:cNvSpPr>
            <a:spLocks noGrp="1" noChangeArrowheads="1"/>
          </p:cNvSpPr>
          <p:nvPr>
            <p:ph type="title"/>
          </p:nvPr>
        </p:nvSpPr>
        <p:spPr>
          <a:xfrm>
            <a:off x="698643" y="342900"/>
            <a:ext cx="7469312" cy="1116030"/>
          </a:xfrm>
        </p:spPr>
        <p:txBody>
          <a:bodyPr/>
          <a:lstStyle/>
          <a:p>
            <a:pPr algn="ctr" eaLnBrk="1" hangingPunct="1"/>
            <a:r>
              <a:rPr lang="pt-BR" altLang="en-US" sz="2400" b="1" dirty="0">
                <a:solidFill>
                  <a:schemeClr val="hlink"/>
                </a:solidFill>
              </a:rPr>
              <a:t>RELAÇÃO ENTRE CUSTOS </a:t>
            </a:r>
            <a:r>
              <a:rPr lang="pt-BR" altLang="en-US" sz="2400" b="1" dirty="0" smtClean="0">
                <a:solidFill>
                  <a:schemeClr val="hlink"/>
                </a:solidFill>
              </a:rPr>
              <a:t/>
            </a:r>
            <a:br>
              <a:rPr lang="pt-BR" altLang="en-US" sz="2400" b="1" dirty="0" smtClean="0">
                <a:solidFill>
                  <a:schemeClr val="hlink"/>
                </a:solidFill>
              </a:rPr>
            </a:br>
            <a:r>
              <a:rPr lang="pt-BR" altLang="en-US" sz="2400" b="1" dirty="0" smtClean="0">
                <a:solidFill>
                  <a:schemeClr val="hlink"/>
                </a:solidFill>
              </a:rPr>
              <a:t>DE </a:t>
            </a:r>
            <a:r>
              <a:rPr lang="pt-BR" altLang="en-US" sz="2400" b="1" dirty="0">
                <a:solidFill>
                  <a:schemeClr val="hlink"/>
                </a:solidFill>
              </a:rPr>
              <a:t>ACIDENTES E DE PREVENÇÃO</a:t>
            </a:r>
            <a:r>
              <a:rPr lang="pt-BR" altLang="en-US" sz="3000" dirty="0">
                <a:solidFill>
                  <a:schemeClr val="hlink"/>
                </a:solidFill>
              </a:rPr>
              <a:t/>
            </a:r>
            <a:br>
              <a:rPr lang="pt-BR" altLang="en-US" sz="3000" dirty="0">
                <a:solidFill>
                  <a:schemeClr val="hlink"/>
                </a:solidFill>
              </a:rPr>
            </a:br>
            <a:endParaRPr lang="pt-PT" altLang="en-US" sz="3000" dirty="0"/>
          </a:p>
        </p:txBody>
      </p:sp>
      <p:graphicFrame>
        <p:nvGraphicFramePr>
          <p:cNvPr id="23565" name="Object 13"/>
          <p:cNvGraphicFramePr>
            <a:graphicFrameLocks noGrp="1" noChangeAspect="1"/>
          </p:cNvGraphicFramePr>
          <p:nvPr>
            <p:ph type="tbl" idx="1"/>
          </p:nvPr>
        </p:nvGraphicFramePr>
        <p:xfrm>
          <a:off x="1600200" y="3543301"/>
          <a:ext cx="5903119" cy="1774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8" name="Document" r:id="rId6" imgW="7936992" imgH="2063496" progId="Word.Document.8">
                  <p:embed/>
                </p:oleObj>
              </mc:Choice>
              <mc:Fallback>
                <p:oleObj name="Document" r:id="rId6" imgW="7936992" imgH="2063496" progId="Word.Document.8">
                  <p:embed/>
                  <p:pic>
                    <p:nvPicPr>
                      <p:cNvPr id="23565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3543301"/>
                        <a:ext cx="5903119" cy="17740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04852"/>
              </p:ext>
            </p:extLst>
          </p:nvPr>
        </p:nvGraphicFramePr>
        <p:xfrm>
          <a:off x="1472630" y="2091148"/>
          <a:ext cx="6096000" cy="256304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719675235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640299151"/>
                    </a:ext>
                  </a:extLst>
                </a:gridCol>
              </a:tblGrid>
              <a:tr h="640761"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PERSPECTIVA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MÉDIA</a:t>
                      </a:r>
                      <a:r>
                        <a:rPr lang="pt-PT" baseline="0" dirty="0" smtClean="0"/>
                        <a:t> OPTIMISTA E PESSIMISTA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47137629"/>
                  </a:ext>
                </a:extLst>
              </a:tr>
              <a:tr h="640761">
                <a:tc>
                  <a:txBody>
                    <a:bodyPr/>
                    <a:lstStyle/>
                    <a:p>
                      <a:pPr algn="ctr"/>
                      <a:r>
                        <a:rPr lang="pt-PT" b="1" dirty="0" smtClean="0"/>
                        <a:t>SOCIAL</a:t>
                      </a:r>
                      <a:endParaRPr 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800" b="1" dirty="0" smtClean="0"/>
                        <a:t>5,4</a:t>
                      </a:r>
                      <a:endParaRPr lang="en-US" sz="18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9348763"/>
                  </a:ext>
                </a:extLst>
              </a:tr>
              <a:tr h="640761">
                <a:tc>
                  <a:txBody>
                    <a:bodyPr/>
                    <a:lstStyle/>
                    <a:p>
                      <a:pPr algn="ctr"/>
                      <a:r>
                        <a:rPr lang="pt-PT" b="1" dirty="0" smtClean="0"/>
                        <a:t>SEGUROS</a:t>
                      </a:r>
                      <a:endParaRPr 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800" b="1" dirty="0" smtClean="0"/>
                        <a:t>21,4</a:t>
                      </a:r>
                      <a:endParaRPr lang="en-US" sz="18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8787157"/>
                  </a:ext>
                </a:extLst>
              </a:tr>
              <a:tr h="640761">
                <a:tc>
                  <a:txBody>
                    <a:bodyPr/>
                    <a:lstStyle/>
                    <a:p>
                      <a:pPr algn="ctr"/>
                      <a:r>
                        <a:rPr lang="pt-PT" b="1" dirty="0" smtClean="0"/>
                        <a:t>EMPRESA CONSTRUÇÃO</a:t>
                      </a:r>
                      <a:endParaRPr 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800" b="1" dirty="0" smtClean="0"/>
                        <a:t>2,6</a:t>
                      </a:r>
                      <a:endParaRPr lang="en-US" sz="18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75257664"/>
                  </a:ext>
                </a:extLst>
              </a:tr>
            </a:tbl>
          </a:graphicData>
        </a:graphic>
      </p:graphicFrame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018838"/>
      </p:ext>
    </p:extLst>
  </p:cSld>
  <p:clrMapOvr>
    <a:masterClrMapping/>
  </p:clrMapOvr>
  <p:transition advTm="1701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ilvo de chicot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7"/>
</p:tagLst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115</Words>
  <Application>Microsoft Office PowerPoint</Application>
  <PresentationFormat>On-screen Show (16:9)</PresentationFormat>
  <Paragraphs>102</Paragraphs>
  <Slides>12</Slides>
  <Notes>1</Notes>
  <HiddenSlides>0</HiddenSlides>
  <MMClips>12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Monotype Sorts</vt:lpstr>
      <vt:lpstr>MS LineDraw</vt:lpstr>
      <vt:lpstr>Symbol</vt:lpstr>
      <vt:lpstr>Times New Roman</vt:lpstr>
      <vt:lpstr>Trebuchet MS</vt:lpstr>
      <vt:lpstr>Wingdings</vt:lpstr>
      <vt:lpstr>Simple Light</vt:lpstr>
      <vt:lpstr>Photo Editor Photo</vt:lpstr>
      <vt:lpstr>Clip</vt:lpstr>
      <vt:lpstr>Document</vt:lpstr>
      <vt:lpstr>IV.2 Módulo 5 Estimativa de custos da prevenção de acidentes</vt:lpstr>
      <vt:lpstr>I - TAPADA DO OUTEIRO</vt:lpstr>
      <vt:lpstr>II - EDIFÍCIO ANTAS</vt:lpstr>
      <vt:lpstr>SIMULAÇÃO ACIDENTES</vt:lpstr>
      <vt:lpstr>SIMULAÇÃO ACIDENTES</vt:lpstr>
      <vt:lpstr>CONSEQUÊNCIAS</vt:lpstr>
      <vt:lpstr>COSTS</vt:lpstr>
      <vt:lpstr>TAPADA DO OUTEIRO</vt:lpstr>
      <vt:lpstr>EDIFÍCIO ANTAS</vt:lpstr>
      <vt:lpstr>COMPARAÇÃO CUSTOS</vt:lpstr>
      <vt:lpstr>SÍNTESE REULSTADOS</vt:lpstr>
      <vt:lpstr>RELAÇÃO ENTRE CUSTOS  DE ACIDENTES E DE PREVENÇÃO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Density Experiment</dc:title>
  <dc:creator>Nuno Regadas</dc:creator>
  <cp:lastModifiedBy>UP</cp:lastModifiedBy>
  <cp:revision>47</cp:revision>
  <dcterms:modified xsi:type="dcterms:W3CDTF">2018-11-09T20:43:01Z</dcterms:modified>
</cp:coreProperties>
</file>