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"/>
  </p:notesMasterIdLst>
  <p:sldIdLst>
    <p:sldId id="307" r:id="rId2"/>
    <p:sldId id="281" r:id="rId3"/>
    <p:sldId id="284" r:id="rId4"/>
    <p:sldId id="285" r:id="rId5"/>
    <p:sldId id="286" r:id="rId6"/>
    <p:sldId id="287" r:id="rId7"/>
    <p:sldId id="288" r:id="rId8"/>
    <p:sldId id="295" r:id="rId9"/>
    <p:sldId id="300" r:id="rId10"/>
    <p:sldId id="304" r:id="rId11"/>
    <p:sldId id="306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2017"/>
    <a:srgbClr val="FFE600"/>
    <a:srgbClr val="F8F8F8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4C58DD0E-1A59-4723-883E-A1C0FEB75563}" type="slidenum">
              <a:rPr lang="pt-PT" altLang="en-US" sz="1200" b="0" smtClean="0">
                <a:solidFill>
                  <a:schemeClr val="tx1"/>
                </a:solidFill>
              </a:rPr>
              <a:pPr/>
              <a:t>2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2516859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A52EF069-E9E9-4F4A-A50D-67836070CE66}" type="slidenum">
              <a:rPr lang="pt-PT" altLang="en-US" sz="1200" b="0" smtClean="0">
                <a:solidFill>
                  <a:schemeClr val="tx1"/>
                </a:solidFill>
              </a:rPr>
              <a:pPr/>
              <a:t>3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1639071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C9528C89-39B7-46C8-9369-7F797F5BE16A}" type="slidenum">
              <a:rPr lang="pt-PT" altLang="en-US" sz="1200" b="0" smtClean="0">
                <a:solidFill>
                  <a:schemeClr val="tx1"/>
                </a:solidFill>
              </a:rPr>
              <a:pPr/>
              <a:t>4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1188795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18F9F6E2-AE84-4C90-9E28-32A74F3AC18F}" type="slidenum">
              <a:rPr lang="pt-PT" altLang="en-US" sz="1200" b="0" smtClean="0">
                <a:solidFill>
                  <a:schemeClr val="tx1"/>
                </a:solidFill>
              </a:rPr>
              <a:pPr/>
              <a:t>5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2464849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45AC02F9-56E7-4EBF-A5BE-6991E64A57BD}" type="slidenum">
              <a:rPr lang="pt-PT" altLang="en-US" sz="1200" b="0" smtClean="0">
                <a:solidFill>
                  <a:schemeClr val="tx1"/>
                </a:solidFill>
              </a:rPr>
              <a:pPr/>
              <a:t>6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3697799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1F4C1151-980A-484C-9E5C-E6F0CCB352F3}" type="slidenum">
              <a:rPr lang="pt-PT" altLang="en-US" sz="1200" b="0" smtClean="0">
                <a:solidFill>
                  <a:schemeClr val="tx1"/>
                </a:solidFill>
              </a:rPr>
              <a:pPr/>
              <a:t>7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29807394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0D574CA9-9EEC-4412-A5E3-892DF0EE78AF}" type="slidenum">
              <a:rPr lang="pt-PT" altLang="en-US" sz="1200" b="0" smtClean="0">
                <a:solidFill>
                  <a:schemeClr val="tx1"/>
                </a:solidFill>
              </a:rPr>
              <a:pPr/>
              <a:t>8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13229749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5741EB0A-49F4-4533-A21D-EB7C2C8C9072}" type="slidenum">
              <a:rPr lang="pt-PT" altLang="en-US" sz="1200" b="0" smtClean="0">
                <a:solidFill>
                  <a:schemeClr val="tx1"/>
                </a:solidFill>
              </a:rPr>
              <a:pPr/>
              <a:t>9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4405844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967B9C93-864E-49D8-A8B8-BA1CBD963C9E}" type="slidenum">
              <a:rPr lang="pt-PT" altLang="en-US" sz="1200" b="0" smtClean="0">
                <a:solidFill>
                  <a:schemeClr val="tx1"/>
                </a:solidFill>
              </a:rPr>
              <a:pPr/>
              <a:t>10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1693790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00CC"/>
                </a:solidFill>
                <a:latin typeface="Times New Roman" panose="02020603050405020304" pitchFamily="18" charset="0"/>
              </a:defRPr>
            </a:lvl9pPr>
          </a:lstStyle>
          <a:p>
            <a:fld id="{63DBCAE4-2D36-4F1B-BCA3-065A0EEE3741}" type="slidenum">
              <a:rPr lang="pt-PT" altLang="en-US" sz="1200" b="0" smtClean="0">
                <a:solidFill>
                  <a:schemeClr val="tx1"/>
                </a:solidFill>
              </a:rPr>
              <a:pPr/>
              <a:t>11</a:t>
            </a:fld>
            <a:endParaRPr lang="pt-PT" altLang="en-US" sz="1200" b="0" smtClean="0">
              <a:solidFill>
                <a:schemeClr val="tx1"/>
              </a:solidFill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747842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Presentation Title">
    <p:bg>
      <p:bgPr>
        <a:solidFill>
          <a:srgbClr val="F8F8F8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19349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000" b="1">
                <a:solidFill>
                  <a:schemeClr val="tx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3275046"/>
            <a:ext cx="8520600" cy="792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5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" name="Retângulo 17"/>
          <p:cNvSpPr/>
          <p:nvPr/>
        </p:nvSpPr>
        <p:spPr>
          <a:xfrm>
            <a:off x="4344008" y="3145312"/>
            <a:ext cx="455980" cy="11312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9" name="Shape 55"/>
          <p:cNvSpPr txBox="1">
            <a:spLocks/>
          </p:cNvSpPr>
          <p:nvPr/>
        </p:nvSpPr>
        <p:spPr>
          <a:xfrm>
            <a:off x="2081211" y="2638425"/>
            <a:ext cx="4981575" cy="4095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/>
            <a:r>
              <a:rPr lang="pt-PT" sz="1600" b="1" dirty="0" smtClean="0">
                <a:solidFill>
                  <a:srgbClr val="595959"/>
                </a:solidFill>
              </a:rPr>
              <a:t>Gestão na Construção</a:t>
            </a:r>
            <a:endParaRPr lang="pt-PT" sz="1600" b="1" dirty="0">
              <a:solidFill>
                <a:srgbClr val="59595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224" y="415033"/>
            <a:ext cx="1785548" cy="5742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, Description and Image">
    <p:bg>
      <p:bgPr>
        <a:solidFill>
          <a:srgbClr val="F8F8F8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 userDrawn="1"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4200"/>
              <a:buNone/>
              <a:defRPr sz="2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 dirty="0"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 dirty="0"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sz="quarter" idx="13"/>
          </p:nvPr>
        </p:nvSpPr>
        <p:spPr>
          <a:xfrm>
            <a:off x="4572000" y="0"/>
            <a:ext cx="4572000" cy="5143500"/>
          </a:xfrm>
        </p:spPr>
        <p:txBody>
          <a:bodyPr/>
          <a:lstStyle/>
          <a:p>
            <a:endParaRPr lang="pt-PT"/>
          </a:p>
        </p:txBody>
      </p:sp>
      <p:sp>
        <p:nvSpPr>
          <p:cNvPr id="10" name="Retângulo 9"/>
          <p:cNvSpPr/>
          <p:nvPr userDrawn="1"/>
        </p:nvSpPr>
        <p:spPr>
          <a:xfrm>
            <a:off x="265498" y="254279"/>
            <a:ext cx="4073859" cy="9406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4175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bg>
      <p:bgPr>
        <a:solidFill>
          <a:srgbClr val="F8F8F8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bg>
      <p:bgPr>
        <a:solidFill>
          <a:srgbClr val="F8F8F8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</a:rPr>
              <a:t>‹#›</a:t>
            </a:fld>
            <a:endParaRPr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52" r:id="rId3"/>
    <p:sldLayoutId id="2147483653" r:id="rId4"/>
    <p:sldLayoutId id="2147483657" r:id="rId5"/>
    <p:sldLayoutId id="2147483658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6.png"/><Relationship Id="rId2" Type="http://schemas.microsoft.com/office/2007/relationships/media" Target="../media/media5.m4a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7.png"/><Relationship Id="rId2" Type="http://schemas.microsoft.com/office/2007/relationships/media" Target="../media/media6.m4a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7.png"/><Relationship Id="rId2" Type="http://schemas.microsoft.com/office/2007/relationships/media" Target="../media/media7.m4a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8.png"/><Relationship Id="rId2" Type="http://schemas.microsoft.com/office/2007/relationships/media" Target="../media/media8.m4a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10.png"/><Relationship Id="rId2" Type="http://schemas.microsoft.com/office/2007/relationships/media" Target="../media/media10.m4a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.bin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32257" y="929510"/>
            <a:ext cx="8520600" cy="1649304"/>
          </a:xfrm>
        </p:spPr>
        <p:txBody>
          <a:bodyPr/>
          <a:lstStyle/>
          <a:p>
            <a:r>
              <a:rPr lang="pt-PT" sz="2800" dirty="0" smtClean="0"/>
              <a:t>IV.2 Módulo 3</a:t>
            </a:r>
            <a:br>
              <a:rPr lang="pt-PT" sz="2800" dirty="0" smtClean="0"/>
            </a:br>
            <a:r>
              <a:rPr lang="pt-BR" sz="2800" dirty="0"/>
              <a:t>Prevenção de acidentes e </a:t>
            </a:r>
            <a:r>
              <a:rPr lang="pt-BR" sz="2800" dirty="0" smtClean="0"/>
              <a:t/>
            </a:r>
            <a:br>
              <a:rPr lang="pt-BR" sz="2800" dirty="0" smtClean="0"/>
            </a:br>
            <a:r>
              <a:rPr lang="pt-BR" sz="2800" dirty="0" smtClean="0"/>
              <a:t>plano </a:t>
            </a:r>
            <a:r>
              <a:rPr lang="pt-BR" sz="2800" dirty="0"/>
              <a:t>de segurança de </a:t>
            </a:r>
            <a:r>
              <a:rPr lang="pt-BR" sz="2800" dirty="0" smtClean="0"/>
              <a:t>obra</a:t>
            </a:r>
            <a:endParaRPr lang="pt-PT" sz="2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1700" y="3275045"/>
            <a:ext cx="8520600" cy="1132567"/>
          </a:xfrm>
        </p:spPr>
        <p:txBody>
          <a:bodyPr/>
          <a:lstStyle/>
          <a:p>
            <a:r>
              <a:rPr lang="pt-PT" dirty="0" smtClean="0"/>
              <a:t>Alfredo Soeiro   </a:t>
            </a:r>
          </a:p>
          <a:p>
            <a:r>
              <a:rPr lang="pt-PT" dirty="0" smtClean="0"/>
              <a:t>10Nov18 ©</a:t>
            </a:r>
            <a:endParaRPr lang="pt-PT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8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72"/>
    </mc:Choice>
    <mc:Fallback xmlns="">
      <p:transition spd="slow" advTm="52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055"/>
          <p:cNvGraphicFramePr>
            <a:graphicFrameLocks noChangeAspect="1"/>
          </p:cNvGraphicFramePr>
          <p:nvPr/>
        </p:nvGraphicFramePr>
        <p:xfrm>
          <a:off x="1143000" y="0"/>
          <a:ext cx="6858000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Fotografia do Photo Editor" r:id="rId6" imgW="6419048" imgH="5249008" progId="MSPhotoEd.3">
                  <p:embed/>
                </p:oleObj>
              </mc:Choice>
              <mc:Fallback>
                <p:oleObj name="Fotografia do Photo Editor" r:id="rId6" imgW="6419048" imgH="5249008" progId="MSPhotoEd.3">
                  <p:embed/>
                  <p:pic>
                    <p:nvPicPr>
                      <p:cNvPr id="14338" name="Object 20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20000"/>
                        <a:grayscl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0"/>
                        <a:ext cx="6858000" cy="514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Text Box 2051"/>
          <p:cNvSpPr txBox="1">
            <a:spLocks noChangeArrowheads="1"/>
          </p:cNvSpPr>
          <p:nvPr/>
        </p:nvSpPr>
        <p:spPr bwMode="auto">
          <a:xfrm>
            <a:off x="1060807" y="777625"/>
            <a:ext cx="6858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28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PARTICIPANTES</a:t>
            </a:r>
            <a:endParaRPr lang="pt-PT" altLang="en-US" sz="280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14340" name="Text Box 2052"/>
          <p:cNvSpPr txBox="1">
            <a:spLocks noChangeArrowheads="1"/>
          </p:cNvSpPr>
          <p:nvPr/>
        </p:nvSpPr>
        <p:spPr bwMode="auto">
          <a:xfrm>
            <a:off x="2445544" y="214550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4341" name="Text Box 2053"/>
          <p:cNvSpPr txBox="1">
            <a:spLocks noChangeArrowheads="1"/>
          </p:cNvSpPr>
          <p:nvPr/>
        </p:nvSpPr>
        <p:spPr bwMode="auto">
          <a:xfrm>
            <a:off x="1885950" y="1585913"/>
            <a:ext cx="5780750" cy="207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PT" altLang="en-US" sz="2400" dirty="0">
                <a:solidFill>
                  <a:srgbClr val="990033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21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DONO DE OBRA </a:t>
            </a:r>
            <a:r>
              <a:rPr lang="pt-PT" altLang="en-US" sz="2100" dirty="0">
                <a:solidFill>
                  <a:srgbClr val="008080"/>
                </a:solidFill>
                <a:latin typeface="Arial Black" panose="020B0A04020102020204" pitchFamily="34" charset="0"/>
              </a:rPr>
              <a:t>(DO)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t-PT" altLang="en-US" sz="2100" dirty="0">
              <a:solidFill>
                <a:srgbClr val="0066FF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PT" altLang="en-US" sz="2100" dirty="0">
                <a:solidFill>
                  <a:srgbClr val="990033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21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COORDENADOR DE SEGURANÇA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21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    EM PROJECTO/EM OBRA </a:t>
            </a:r>
            <a:r>
              <a:rPr lang="pt-PT" altLang="en-US" sz="2100" dirty="0">
                <a:solidFill>
                  <a:srgbClr val="008080"/>
                </a:solidFill>
                <a:latin typeface="Arial Black" panose="020B0A04020102020204" pitchFamily="34" charset="0"/>
              </a:rPr>
              <a:t>(CSP/CSO)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en-US" sz="2100" dirty="0">
              <a:solidFill>
                <a:srgbClr val="008080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PT" altLang="en-US" sz="2100" dirty="0">
                <a:solidFill>
                  <a:srgbClr val="990033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21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ENTIDADE EXECUTANTE </a:t>
            </a:r>
            <a:r>
              <a:rPr lang="pt-PT" altLang="en-US" sz="2100" dirty="0">
                <a:solidFill>
                  <a:srgbClr val="008080"/>
                </a:solidFill>
                <a:latin typeface="Arial Black" panose="020B0A04020102020204" pitchFamily="34" charset="0"/>
              </a:rPr>
              <a:t>(EE)</a:t>
            </a:r>
          </a:p>
        </p:txBody>
      </p:sp>
      <p:sp>
        <p:nvSpPr>
          <p:cNvPr id="14342" name="Rectangle 2054"/>
          <p:cNvSpPr>
            <a:spLocks noChangeArrowheads="1"/>
          </p:cNvSpPr>
          <p:nvPr/>
        </p:nvSpPr>
        <p:spPr bwMode="auto">
          <a:xfrm>
            <a:off x="4502944" y="2286000"/>
            <a:ext cx="184731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3300">
              <a:solidFill>
                <a:schemeClr val="tx2"/>
              </a:solidFill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31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198"/>
    </mc:Choice>
    <mc:Fallback xmlns="">
      <p:transition spd="slow" advTm="94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F-SLIDE INTERIOR"/>
          <p:cNvPicPr>
            <a:picLocks noChangeAspect="1" noChangeArrowheads="1"/>
          </p:cNvPicPr>
          <p:nvPr/>
        </p:nvPicPr>
        <p:blipFill>
          <a:blip r:embed="rId5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-52388"/>
            <a:ext cx="7086600" cy="5195888"/>
          </a:xfrm>
          <a:prstGeom prst="rect">
            <a:avLst/>
          </a:prstGeom>
          <a:solidFill>
            <a:srgbClr val="FFCCCC"/>
          </a:solidFill>
          <a:ln w="9525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143000" y="171451"/>
            <a:ext cx="6858000" cy="429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pt-PT" altLang="en-US" sz="21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COORDENADORES</a:t>
            </a:r>
            <a:endParaRPr lang="pt-PT" altLang="en-US" sz="210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20484" name="Text Box 18"/>
          <p:cNvSpPr txBox="1">
            <a:spLocks noChangeArrowheads="1"/>
          </p:cNvSpPr>
          <p:nvPr/>
        </p:nvSpPr>
        <p:spPr bwMode="auto">
          <a:xfrm>
            <a:off x="2445544" y="214550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485" name="Text Box 20"/>
          <p:cNvSpPr txBox="1">
            <a:spLocks noChangeArrowheads="1"/>
          </p:cNvSpPr>
          <p:nvPr/>
        </p:nvSpPr>
        <p:spPr bwMode="auto">
          <a:xfrm>
            <a:off x="1428751" y="800100"/>
            <a:ext cx="205537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2100">
                <a:solidFill>
                  <a:srgbClr val="663300"/>
                </a:solidFill>
                <a:latin typeface="Arial Black" panose="020B0A04020102020204" pitchFamily="34" charset="0"/>
              </a:rPr>
              <a:t>Em projecto:</a:t>
            </a:r>
          </a:p>
        </p:txBody>
      </p:sp>
      <p:sp>
        <p:nvSpPr>
          <p:cNvPr id="20486" name="AutoShape 23" descr="Pergaminho"/>
          <p:cNvSpPr>
            <a:spLocks noChangeArrowheads="1"/>
          </p:cNvSpPr>
          <p:nvPr/>
        </p:nvSpPr>
        <p:spPr bwMode="auto">
          <a:xfrm>
            <a:off x="1371600" y="1257300"/>
            <a:ext cx="2286000" cy="1257300"/>
          </a:xfrm>
          <a:prstGeom prst="flowChartAlternateProcess">
            <a:avLst/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rgbClr val="0080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Clr>
                <a:schemeClr val="tx1"/>
              </a:buClr>
              <a:buSzPts val="2400"/>
              <a:buFont typeface="Times New Roman" panose="02020603050405020304" pitchFamily="18" charset="0"/>
              <a:buNone/>
            </a:pPr>
            <a:endParaRPr lang="pt-PT" altLang="en-US" sz="1800">
              <a:solidFill>
                <a:srgbClr val="009900"/>
              </a:solidFill>
            </a:endParaRPr>
          </a:p>
          <a:p>
            <a:pPr algn="ctr">
              <a:spcBef>
                <a:spcPct val="0"/>
              </a:spcBef>
              <a:buClr>
                <a:schemeClr val="tx1"/>
              </a:buClr>
              <a:buSzPts val="2400"/>
              <a:buFont typeface="Times New Roman" panose="02020603050405020304" pitchFamily="18" charset="0"/>
              <a:buNone/>
            </a:pPr>
            <a:r>
              <a:rPr lang="pt-PT" altLang="en-US" sz="1500">
                <a:solidFill>
                  <a:srgbClr val="009900"/>
                </a:solidFill>
              </a:rPr>
              <a:t>Projecto elaborado por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9900"/>
                </a:solidFill>
              </a:rPr>
              <a:t>mais que um sujeito,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9900"/>
                </a:solidFill>
              </a:rPr>
              <a:t>contendo opções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9900"/>
                </a:solidFill>
              </a:rPr>
              <a:t>arquitectónicas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9900"/>
                </a:solidFill>
              </a:rPr>
              <a:t> e técnicas complexas</a:t>
            </a:r>
          </a:p>
          <a:p>
            <a:pPr algn="ctr">
              <a:spcBef>
                <a:spcPct val="0"/>
              </a:spcBef>
              <a:buClr>
                <a:schemeClr val="tx1"/>
              </a:buClr>
              <a:buSzPts val="2400"/>
              <a:buFont typeface="Times New Roman" panose="02020603050405020304" pitchFamily="18" charset="0"/>
              <a:buChar char="•"/>
            </a:pPr>
            <a:r>
              <a:rPr lang="pt-PT" altLang="en-US" sz="1800">
                <a:solidFill>
                  <a:srgbClr val="009900"/>
                </a:solidFill>
              </a:rPr>
              <a:t> </a:t>
            </a:r>
          </a:p>
        </p:txBody>
      </p:sp>
      <p:sp>
        <p:nvSpPr>
          <p:cNvPr id="20487" name="AutoShape 24" descr="Pergaminho"/>
          <p:cNvSpPr>
            <a:spLocks noChangeArrowheads="1"/>
          </p:cNvSpPr>
          <p:nvPr/>
        </p:nvSpPr>
        <p:spPr bwMode="auto">
          <a:xfrm>
            <a:off x="1257300" y="2800350"/>
            <a:ext cx="2571750" cy="857250"/>
          </a:xfrm>
          <a:prstGeom prst="flowChartAlternateProcess">
            <a:avLst/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rgbClr val="0080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Clr>
                <a:schemeClr val="tx1"/>
              </a:buClr>
              <a:buSzPts val="2400"/>
              <a:buFont typeface="Times New Roman" panose="02020603050405020304" pitchFamily="18" charset="0"/>
              <a:buNone/>
            </a:pPr>
            <a:r>
              <a:rPr lang="pt-PT" altLang="en-US" sz="1500">
                <a:solidFill>
                  <a:srgbClr val="008000"/>
                </a:solidFill>
              </a:rPr>
              <a:t>Os trabalhos a executar em </a:t>
            </a:r>
          </a:p>
          <a:p>
            <a:pPr algn="ctr">
              <a:spcBef>
                <a:spcPct val="0"/>
              </a:spcBef>
              <a:buClr>
                <a:schemeClr val="tx1"/>
              </a:buClr>
              <a:buSzPts val="2400"/>
              <a:buFont typeface="Times New Roman" panose="02020603050405020304" pitchFamily="18" charset="0"/>
              <a:buNone/>
            </a:pPr>
            <a:r>
              <a:rPr lang="pt-PT" altLang="en-US" sz="1500">
                <a:solidFill>
                  <a:srgbClr val="008000"/>
                </a:solidFill>
              </a:rPr>
              <a:t>função desse projecto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8000"/>
                </a:solidFill>
              </a:rPr>
              <a:t>envolvam riscos especiais</a:t>
            </a:r>
          </a:p>
        </p:txBody>
      </p:sp>
      <p:sp>
        <p:nvSpPr>
          <p:cNvPr id="20488" name="AutoShape 25" descr="Pergaminho"/>
          <p:cNvSpPr>
            <a:spLocks noChangeArrowheads="1"/>
          </p:cNvSpPr>
          <p:nvPr/>
        </p:nvSpPr>
        <p:spPr bwMode="auto">
          <a:xfrm>
            <a:off x="1257300" y="4000500"/>
            <a:ext cx="2571750" cy="1028700"/>
          </a:xfrm>
          <a:prstGeom prst="flowChartAlternateProcess">
            <a:avLst/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rgbClr val="0080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Clr>
                <a:schemeClr val="tx1"/>
              </a:buClr>
              <a:buSzPts val="2400"/>
              <a:buFont typeface="Times New Roman" panose="02020603050405020304" pitchFamily="18" charset="0"/>
              <a:buNone/>
            </a:pPr>
            <a:r>
              <a:rPr lang="pt-PT" altLang="en-US" sz="1500">
                <a:solidFill>
                  <a:srgbClr val="008000"/>
                </a:solidFill>
              </a:rPr>
              <a:t>Exista a previsão da </a:t>
            </a:r>
          </a:p>
          <a:p>
            <a:pPr algn="ctr">
              <a:spcBef>
                <a:spcPct val="0"/>
              </a:spcBef>
              <a:buClr>
                <a:schemeClr val="tx1"/>
              </a:buClr>
              <a:buSzPts val="2400"/>
              <a:buFont typeface="Times New Roman" panose="02020603050405020304" pitchFamily="18" charset="0"/>
              <a:buNone/>
            </a:pPr>
            <a:r>
              <a:rPr lang="pt-PT" altLang="en-US" sz="1500">
                <a:solidFill>
                  <a:srgbClr val="008000"/>
                </a:solidFill>
              </a:rPr>
              <a:t>intervenção em obra de </a:t>
            </a:r>
          </a:p>
          <a:p>
            <a:pPr algn="ctr">
              <a:spcBef>
                <a:spcPct val="0"/>
              </a:spcBef>
              <a:buClr>
                <a:schemeClr val="tx1"/>
              </a:buClr>
              <a:buSzPts val="2400"/>
              <a:buFont typeface="Times New Roman" panose="02020603050405020304" pitchFamily="18" charset="0"/>
              <a:buNone/>
            </a:pPr>
            <a:r>
              <a:rPr lang="pt-PT" altLang="en-US" sz="1500">
                <a:solidFill>
                  <a:srgbClr val="008000"/>
                </a:solidFill>
              </a:rPr>
              <a:t>duas ou mais empresas</a:t>
            </a:r>
          </a:p>
        </p:txBody>
      </p:sp>
      <p:sp>
        <p:nvSpPr>
          <p:cNvPr id="20489" name="AutoShape 26"/>
          <p:cNvSpPr>
            <a:spLocks noChangeArrowheads="1"/>
          </p:cNvSpPr>
          <p:nvPr/>
        </p:nvSpPr>
        <p:spPr bwMode="auto">
          <a:xfrm>
            <a:off x="4114800" y="3086100"/>
            <a:ext cx="571500" cy="285750"/>
          </a:xfrm>
          <a:prstGeom prst="flowChartDecision">
            <a:avLst/>
          </a:prstGeom>
          <a:solidFill>
            <a:srgbClr val="663300"/>
          </a:solidFill>
          <a:ln w="28575">
            <a:solidFill>
              <a:srgbClr val="66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en-US" sz="1500">
              <a:solidFill>
                <a:srgbClr val="996633"/>
              </a:solidFill>
            </a:endParaRPr>
          </a:p>
        </p:txBody>
      </p:sp>
      <p:cxnSp>
        <p:nvCxnSpPr>
          <p:cNvPr id="20490" name="AutoShape 27"/>
          <p:cNvCxnSpPr>
            <a:cxnSpLocks noChangeShapeType="1"/>
          </p:cNvCxnSpPr>
          <p:nvPr/>
        </p:nvCxnSpPr>
        <p:spPr bwMode="auto">
          <a:xfrm>
            <a:off x="3657600" y="1771650"/>
            <a:ext cx="425054" cy="1457325"/>
          </a:xfrm>
          <a:prstGeom prst="bentConnector2">
            <a:avLst/>
          </a:prstGeom>
          <a:noFill/>
          <a:ln w="28575">
            <a:solidFill>
              <a:srgbClr val="66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1" name="AutoShape 28"/>
          <p:cNvCxnSpPr>
            <a:cxnSpLocks noChangeShapeType="1"/>
          </p:cNvCxnSpPr>
          <p:nvPr/>
        </p:nvCxnSpPr>
        <p:spPr bwMode="auto">
          <a:xfrm flipV="1">
            <a:off x="3829050" y="3200400"/>
            <a:ext cx="264319" cy="1285875"/>
          </a:xfrm>
          <a:prstGeom prst="bentConnector3">
            <a:avLst>
              <a:gd name="adj1" fmla="val 54954"/>
            </a:avLst>
          </a:prstGeom>
          <a:noFill/>
          <a:ln w="28575">
            <a:solidFill>
              <a:srgbClr val="66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2" name="AutoShape 29"/>
          <p:cNvCxnSpPr>
            <a:cxnSpLocks noChangeShapeType="1"/>
          </p:cNvCxnSpPr>
          <p:nvPr/>
        </p:nvCxnSpPr>
        <p:spPr bwMode="auto">
          <a:xfrm>
            <a:off x="3829050" y="3200400"/>
            <a:ext cx="264319" cy="0"/>
          </a:xfrm>
          <a:prstGeom prst="straightConnector1">
            <a:avLst/>
          </a:prstGeom>
          <a:noFill/>
          <a:ln w="28575">
            <a:solidFill>
              <a:srgbClr val="66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3" name="AutoShape 30"/>
          <p:cNvSpPr>
            <a:spLocks noChangeArrowheads="1"/>
          </p:cNvSpPr>
          <p:nvPr/>
        </p:nvSpPr>
        <p:spPr bwMode="auto">
          <a:xfrm>
            <a:off x="5112544" y="1437085"/>
            <a:ext cx="2743200" cy="1200150"/>
          </a:xfrm>
          <a:prstGeom prst="flowChartProcess">
            <a:avLst/>
          </a:prstGeom>
          <a:solidFill>
            <a:srgbClr val="663300">
              <a:alpha val="50980"/>
            </a:srgbClr>
          </a:solidFill>
          <a:ln w="2857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Nomeação pelo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Dono de Obra de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 Coordenador de Segurança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para a fase de projecto</a:t>
            </a:r>
            <a:r>
              <a:rPr lang="pt-PT" altLang="en-US" sz="1800">
                <a:solidFill>
                  <a:srgbClr val="0066FF"/>
                </a:solidFill>
              </a:rPr>
              <a:t> </a:t>
            </a:r>
          </a:p>
        </p:txBody>
      </p:sp>
      <p:sp>
        <p:nvSpPr>
          <p:cNvPr id="20494" name="AutoShape 31"/>
          <p:cNvSpPr>
            <a:spLocks noChangeArrowheads="1"/>
          </p:cNvSpPr>
          <p:nvPr/>
        </p:nvSpPr>
        <p:spPr bwMode="auto">
          <a:xfrm>
            <a:off x="5200650" y="3714750"/>
            <a:ext cx="2514600" cy="1028700"/>
          </a:xfrm>
          <a:prstGeom prst="flowChartProcess">
            <a:avLst/>
          </a:prstGeom>
          <a:solidFill>
            <a:srgbClr val="CC9900"/>
          </a:solidFill>
          <a:ln w="2857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O autor do projecto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garante a coordenação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 nessa fase do processo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 edificatório</a:t>
            </a:r>
          </a:p>
        </p:txBody>
      </p:sp>
      <p:sp>
        <p:nvSpPr>
          <p:cNvPr id="20495" name="Text Box 32"/>
          <p:cNvSpPr txBox="1">
            <a:spLocks noChangeArrowheads="1"/>
          </p:cNvSpPr>
          <p:nvPr/>
        </p:nvSpPr>
        <p:spPr bwMode="auto">
          <a:xfrm>
            <a:off x="4343400" y="2400300"/>
            <a:ext cx="571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pt-PT" altLang="en-US" sz="1800" i="1">
                <a:solidFill>
                  <a:srgbClr val="CC0000"/>
                </a:solidFill>
              </a:rPr>
              <a:t>Sim</a:t>
            </a:r>
          </a:p>
        </p:txBody>
      </p:sp>
      <p:sp>
        <p:nvSpPr>
          <p:cNvPr id="20496" name="Text Box 33"/>
          <p:cNvSpPr txBox="1">
            <a:spLocks noChangeArrowheads="1"/>
          </p:cNvSpPr>
          <p:nvPr/>
        </p:nvSpPr>
        <p:spPr bwMode="auto">
          <a:xfrm>
            <a:off x="4410075" y="3598069"/>
            <a:ext cx="571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pt-PT" altLang="en-US" sz="1800" i="1">
                <a:solidFill>
                  <a:srgbClr val="009900"/>
                </a:solidFill>
              </a:rPr>
              <a:t>Não</a:t>
            </a:r>
          </a:p>
        </p:txBody>
      </p:sp>
      <p:cxnSp>
        <p:nvCxnSpPr>
          <p:cNvPr id="20497" name="AutoShape 34"/>
          <p:cNvCxnSpPr>
            <a:cxnSpLocks noChangeShapeType="1"/>
            <a:stCxn id="20489" idx="2"/>
            <a:endCxn id="20494" idx="0"/>
          </p:cNvCxnSpPr>
          <p:nvPr/>
        </p:nvCxnSpPr>
        <p:spPr bwMode="auto">
          <a:xfrm rot="16200000" flipH="1">
            <a:off x="5268516" y="2514601"/>
            <a:ext cx="321469" cy="2057400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66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AutoShape 35"/>
          <p:cNvCxnSpPr>
            <a:cxnSpLocks noChangeShapeType="1"/>
            <a:stCxn id="20489" idx="0"/>
            <a:endCxn id="20493" idx="2"/>
          </p:cNvCxnSpPr>
          <p:nvPr/>
        </p:nvCxnSpPr>
        <p:spPr bwMode="auto">
          <a:xfrm rot="16200000">
            <a:off x="5228630" y="1819871"/>
            <a:ext cx="427435" cy="2083594"/>
          </a:xfrm>
          <a:prstGeom prst="bentConnector3">
            <a:avLst>
              <a:gd name="adj1" fmla="val 49861"/>
            </a:avLst>
          </a:prstGeom>
          <a:noFill/>
          <a:ln w="28575">
            <a:solidFill>
              <a:srgbClr val="66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9" name="Text Box 36"/>
          <p:cNvSpPr txBox="1">
            <a:spLocks noChangeArrowheads="1"/>
          </p:cNvSpPr>
          <p:nvPr/>
        </p:nvSpPr>
        <p:spPr bwMode="auto">
          <a:xfrm>
            <a:off x="1428751" y="3657600"/>
            <a:ext cx="4924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800">
                <a:solidFill>
                  <a:srgbClr val="663300"/>
                </a:solidFill>
                <a:latin typeface="Arial Black" panose="020B0A04020102020204" pitchFamily="34" charset="0"/>
              </a:rPr>
              <a:t>ou</a:t>
            </a:r>
          </a:p>
        </p:txBody>
      </p:sp>
      <p:sp>
        <p:nvSpPr>
          <p:cNvPr id="20500" name="Text Box 38"/>
          <p:cNvSpPr txBox="1">
            <a:spLocks noChangeArrowheads="1"/>
          </p:cNvSpPr>
          <p:nvPr/>
        </p:nvSpPr>
        <p:spPr bwMode="auto">
          <a:xfrm>
            <a:off x="1439466" y="2463404"/>
            <a:ext cx="33855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800">
                <a:solidFill>
                  <a:srgbClr val="663300"/>
                </a:solidFill>
                <a:latin typeface="Arial Black" panose="020B0A04020102020204" pitchFamily="34" charset="0"/>
              </a:rPr>
              <a:t>e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84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597"/>
    </mc:Choice>
    <mc:Fallback xmlns="">
      <p:transition spd="slow" advTm="75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F-SLIDE INTERIOR"/>
          <p:cNvPicPr>
            <a:picLocks noChangeAspect="1" noChangeArrowheads="1"/>
          </p:cNvPicPr>
          <p:nvPr/>
        </p:nvPicPr>
        <p:blipFill>
          <a:blip r:embed="rId5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-52388"/>
            <a:ext cx="7029450" cy="5195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143000" y="171451"/>
            <a:ext cx="6858000" cy="429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pt-PT" altLang="en-US" sz="21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COORDENADORES</a:t>
            </a:r>
            <a:endParaRPr lang="pt-PT" altLang="en-US" sz="210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445544" y="214550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1371600" y="800100"/>
            <a:ext cx="142636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2100">
                <a:solidFill>
                  <a:srgbClr val="A50021"/>
                </a:solidFill>
                <a:latin typeface="Arial Black" panose="020B0A04020102020204" pitchFamily="34" charset="0"/>
              </a:rPr>
              <a:t>Em obra:</a:t>
            </a:r>
          </a:p>
        </p:txBody>
      </p:sp>
      <p:sp>
        <p:nvSpPr>
          <p:cNvPr id="22534" name="Text Box 9"/>
          <p:cNvSpPr txBox="1">
            <a:spLocks noChangeArrowheads="1"/>
          </p:cNvSpPr>
          <p:nvPr/>
        </p:nvSpPr>
        <p:spPr bwMode="auto">
          <a:xfrm>
            <a:off x="2502694" y="2000250"/>
            <a:ext cx="1381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2535" name="AutoShape 11"/>
          <p:cNvSpPr>
            <a:spLocks noChangeArrowheads="1"/>
          </p:cNvSpPr>
          <p:nvPr/>
        </p:nvSpPr>
        <p:spPr bwMode="auto">
          <a:xfrm>
            <a:off x="1257300" y="2400300"/>
            <a:ext cx="2457450" cy="800100"/>
          </a:xfrm>
          <a:prstGeom prst="flowChartAlternateProcess">
            <a:avLst/>
          </a:prstGeom>
          <a:gradFill rotWithShape="0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dist="107763" dir="189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800"/>
              <a:t> </a:t>
            </a:r>
            <a:r>
              <a:rPr lang="pt-PT" altLang="en-US" sz="1500">
                <a:solidFill>
                  <a:srgbClr val="FF3300"/>
                </a:solidFill>
              </a:rPr>
              <a:t>Se em obra </a:t>
            </a:r>
            <a:r>
              <a:rPr lang="pt-PT" altLang="en-US" sz="1500">
                <a:solidFill>
                  <a:srgbClr val="FF0000"/>
                </a:solidFill>
              </a:rPr>
              <a:t>intervierem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3300"/>
                </a:solidFill>
              </a:rPr>
              <a:t>duas ou mais empresas</a:t>
            </a:r>
          </a:p>
        </p:txBody>
      </p:sp>
      <p:sp>
        <p:nvSpPr>
          <p:cNvPr id="22536" name="AutoShape 12"/>
          <p:cNvSpPr>
            <a:spLocks noChangeArrowheads="1"/>
          </p:cNvSpPr>
          <p:nvPr/>
        </p:nvSpPr>
        <p:spPr bwMode="auto">
          <a:xfrm>
            <a:off x="4114800" y="2628900"/>
            <a:ext cx="571500" cy="342900"/>
          </a:xfrm>
          <a:prstGeom prst="flowChartDecision">
            <a:avLst/>
          </a:prstGeom>
          <a:solidFill>
            <a:schemeClr val="accent2"/>
          </a:solidFill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0000CC"/>
              </a:solidFill>
            </a:endParaRPr>
          </a:p>
        </p:txBody>
      </p:sp>
      <p:sp>
        <p:nvSpPr>
          <p:cNvPr id="22537" name="AutoShape 13"/>
          <p:cNvSpPr>
            <a:spLocks noChangeArrowheads="1"/>
          </p:cNvSpPr>
          <p:nvPr/>
        </p:nvSpPr>
        <p:spPr bwMode="auto">
          <a:xfrm>
            <a:off x="5086350" y="1085850"/>
            <a:ext cx="2743200" cy="1200150"/>
          </a:xfrm>
          <a:prstGeom prst="flowChartProcess">
            <a:avLst/>
          </a:prstGeom>
          <a:solidFill>
            <a:srgbClr val="663300">
              <a:alpha val="50195"/>
            </a:srgbClr>
          </a:solidFill>
          <a:ln w="2857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Nomeação pelo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Dono de Obra de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 Coordenador de Segurança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para a fase de obra</a:t>
            </a:r>
            <a:r>
              <a:rPr lang="pt-PT" altLang="en-US" sz="1800"/>
              <a:t> </a:t>
            </a:r>
          </a:p>
        </p:txBody>
      </p:sp>
      <p:sp>
        <p:nvSpPr>
          <p:cNvPr id="22538" name="AutoShape 14"/>
          <p:cNvSpPr>
            <a:spLocks noChangeArrowheads="1"/>
          </p:cNvSpPr>
          <p:nvPr/>
        </p:nvSpPr>
        <p:spPr bwMode="auto">
          <a:xfrm>
            <a:off x="5257800" y="3371850"/>
            <a:ext cx="2514600" cy="1028700"/>
          </a:xfrm>
          <a:prstGeom prst="flowChartTerminator">
            <a:avLst/>
          </a:prstGeom>
          <a:solidFill>
            <a:srgbClr val="CC9900"/>
          </a:solidFill>
          <a:ln w="28575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99"/>
                </a:solidFill>
              </a:rPr>
              <a:t>Aplicação do regime geral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99"/>
                </a:solidFill>
              </a:rPr>
              <a:t> da SHST</a:t>
            </a:r>
          </a:p>
        </p:txBody>
      </p:sp>
      <p:sp>
        <p:nvSpPr>
          <p:cNvPr id="22539" name="Text Box 15"/>
          <p:cNvSpPr txBox="1">
            <a:spLocks noChangeArrowheads="1"/>
          </p:cNvSpPr>
          <p:nvPr/>
        </p:nvSpPr>
        <p:spPr bwMode="auto">
          <a:xfrm>
            <a:off x="4343400" y="2057400"/>
            <a:ext cx="571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pt-PT" altLang="en-US" sz="1800" i="1">
                <a:solidFill>
                  <a:srgbClr val="A50021"/>
                </a:solidFill>
              </a:rPr>
              <a:t>Sim</a:t>
            </a:r>
          </a:p>
        </p:txBody>
      </p:sp>
      <p:sp>
        <p:nvSpPr>
          <p:cNvPr id="22540" name="Text Box 16"/>
          <p:cNvSpPr txBox="1">
            <a:spLocks noChangeArrowheads="1"/>
          </p:cNvSpPr>
          <p:nvPr/>
        </p:nvSpPr>
        <p:spPr bwMode="auto">
          <a:xfrm>
            <a:off x="4400550" y="3200400"/>
            <a:ext cx="571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pt-PT" altLang="en-US" sz="1800" i="1">
                <a:solidFill>
                  <a:srgbClr val="009900"/>
                </a:solidFill>
              </a:rPr>
              <a:t>Não</a:t>
            </a:r>
          </a:p>
        </p:txBody>
      </p:sp>
      <p:cxnSp>
        <p:nvCxnSpPr>
          <p:cNvPr id="22541" name="AutoShape 17"/>
          <p:cNvCxnSpPr>
            <a:cxnSpLocks noChangeShapeType="1"/>
            <a:stCxn id="22536" idx="2"/>
            <a:endCxn id="22538" idx="0"/>
          </p:cNvCxnSpPr>
          <p:nvPr/>
        </p:nvCxnSpPr>
        <p:spPr bwMode="auto">
          <a:xfrm rot="16200000" flipH="1">
            <a:off x="5268516" y="2114551"/>
            <a:ext cx="378619" cy="2114550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accent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2" name="AutoShape 18"/>
          <p:cNvCxnSpPr>
            <a:cxnSpLocks noChangeShapeType="1"/>
            <a:stCxn id="22536" idx="0"/>
            <a:endCxn id="22537" idx="2"/>
          </p:cNvCxnSpPr>
          <p:nvPr/>
        </p:nvCxnSpPr>
        <p:spPr bwMode="auto">
          <a:xfrm rot="16200000">
            <a:off x="5268516" y="1428751"/>
            <a:ext cx="321469" cy="2057400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accent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3" name="AutoShape 19"/>
          <p:cNvCxnSpPr>
            <a:cxnSpLocks noChangeShapeType="1"/>
            <a:stCxn id="22535" idx="3"/>
            <a:endCxn id="22536" idx="1"/>
          </p:cNvCxnSpPr>
          <p:nvPr/>
        </p:nvCxnSpPr>
        <p:spPr bwMode="auto">
          <a:xfrm>
            <a:off x="3725466" y="2800350"/>
            <a:ext cx="378619" cy="0"/>
          </a:xfrm>
          <a:prstGeom prst="straightConnector1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94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170"/>
    </mc:Choice>
    <mc:Fallback xmlns="">
      <p:transition spd="slow" advTm="58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9"/>
          <p:cNvGraphicFramePr>
            <a:graphicFrameLocks noChangeAspect="1"/>
          </p:cNvGraphicFramePr>
          <p:nvPr/>
        </p:nvGraphicFramePr>
        <p:xfrm>
          <a:off x="1143000" y="2000250"/>
          <a:ext cx="6858000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Fotografia do Photo Editor" r:id="rId6" imgW="7009524" imgH="4514286" progId="MSPhotoEd.3">
                  <p:embed/>
                </p:oleObj>
              </mc:Choice>
              <mc:Fallback>
                <p:oleObj name="Fotografia do Photo Editor" r:id="rId6" imgW="7009524" imgH="4514286" progId="MSPhotoEd.3">
                  <p:embed/>
                  <p:pic>
                    <p:nvPicPr>
                      <p:cNvPr id="2457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4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2000250"/>
                        <a:ext cx="6858000" cy="514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143000" y="171450"/>
            <a:ext cx="6858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28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COORDENAÇÃO</a:t>
            </a:r>
            <a:endParaRPr lang="pt-PT" altLang="en-US" sz="280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445544" y="214550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4502944" y="2286000"/>
            <a:ext cx="184731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3300">
              <a:solidFill>
                <a:schemeClr val="tx2"/>
              </a:solidFill>
            </a:endParaRPr>
          </a:p>
        </p:txBody>
      </p:sp>
      <p:sp>
        <p:nvSpPr>
          <p:cNvPr id="24582" name="Text Box 7"/>
          <p:cNvSpPr txBox="1">
            <a:spLocks noChangeArrowheads="1"/>
          </p:cNvSpPr>
          <p:nvPr/>
        </p:nvSpPr>
        <p:spPr bwMode="auto">
          <a:xfrm>
            <a:off x="1588294" y="971550"/>
            <a:ext cx="34409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24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P</a:t>
            </a:r>
            <a:r>
              <a:rPr lang="pt-PT" altLang="en-US" sz="2400" dirty="0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rojecto</a:t>
            </a:r>
            <a:endParaRPr lang="pt-PT" alt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4583" name="Rectangle 10"/>
          <p:cNvSpPr>
            <a:spLocks noChangeArrowheads="1"/>
          </p:cNvSpPr>
          <p:nvPr/>
        </p:nvSpPr>
        <p:spPr bwMode="auto">
          <a:xfrm flipV="1">
            <a:off x="1371600" y="5932885"/>
            <a:ext cx="62865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endParaRPr lang="pt-PT" altLang="en-US" sz="180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PT" altLang="en-US" sz="180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955422" y="1950188"/>
            <a:ext cx="5992415" cy="2816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Assegurar que os princípios gerais de  prevenção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  sejam integrados nas opções de projecto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pt-PT" altLang="en-US" sz="75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Apoiar o dono de obra nos processos  preparatórios      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  da execução da obra                                                                             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pt-PT" altLang="en-US" sz="75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Elaborar o PSS ou proceder à  sua validação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pt-PT" altLang="en-US" sz="60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Iniciar a organização da CTO e completá-la quando                                      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   não existir coordenador de segurança em obra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t-PT" altLang="en-US" sz="60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Informar o DO sobre as suas responsabilidades no                                                                                                                                                                     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   âmbito do  diploma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en-US" sz="150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24585" name="Rectangle 12"/>
          <p:cNvSpPr>
            <a:spLocks noChangeArrowheads="1"/>
          </p:cNvSpPr>
          <p:nvPr/>
        </p:nvSpPr>
        <p:spPr bwMode="auto">
          <a:xfrm>
            <a:off x="1885950" y="6400800"/>
            <a:ext cx="59674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en-US" altLang="en-US" sz="150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05"/>
    </mc:Choice>
    <mc:Fallback xmlns="">
      <p:transition spd="slow" advTm="33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11"/>
          <p:cNvGraphicFramePr>
            <a:graphicFrameLocks noChangeAspect="1"/>
          </p:cNvGraphicFramePr>
          <p:nvPr/>
        </p:nvGraphicFramePr>
        <p:xfrm>
          <a:off x="1143000" y="0"/>
          <a:ext cx="6858000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Fotografia do Photo Editor" r:id="rId6" imgW="15266667" imgH="10352381" progId="MSPhotoEd.3">
                  <p:embed/>
                </p:oleObj>
              </mc:Choice>
              <mc:Fallback>
                <p:oleObj name="Fotografia do Photo Editor" r:id="rId6" imgW="15266667" imgH="10352381" progId="MSPhotoEd.3">
                  <p:embed/>
                  <p:pic>
                    <p:nvPicPr>
                      <p:cNvPr id="26626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1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0"/>
                        <a:ext cx="6858000" cy="514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143000" y="171450"/>
            <a:ext cx="6858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28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COORDENAÇÃO</a:t>
            </a:r>
            <a:endParaRPr lang="pt-PT" altLang="en-US" sz="280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2445544" y="214550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4502944" y="2286000"/>
            <a:ext cx="184731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3300">
              <a:solidFill>
                <a:schemeClr val="tx2"/>
              </a:solidFill>
            </a:endParaRP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1714500" y="800100"/>
            <a:ext cx="2571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2400" dirty="0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Obra</a:t>
            </a:r>
            <a:r>
              <a:rPr lang="pt-PT" altLang="en-US" sz="1800" dirty="0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135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(1)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1314450" y="1309688"/>
            <a:ext cx="6229350" cy="3370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800" dirty="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Apoiar o dono de obra na elaboração e  actualização  </a:t>
            </a:r>
            <a:r>
              <a:rPr lang="pt-PT" altLang="en-US" sz="15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   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15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   da </a:t>
            </a: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C</a:t>
            </a:r>
            <a:r>
              <a:rPr lang="pt-PT" altLang="en-US" sz="15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PO</a:t>
            </a:r>
            <a:endParaRPr lang="pt-PT" altLang="en-US" sz="150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pt-PT" altLang="en-US" sz="75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Apreciar o desenvolvimento e as alterações do PSS e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  propor alterações à EE, tendo em vista a respectiva 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  validação técnica (que antecede a aprovação pelo DO)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t-PT" altLang="en-US" sz="75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Analisar a adequabilidade da ficha de procedimentos de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  segurança (FPS) e propor alterações à EE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t-PT" altLang="en-US" sz="150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Verificar a coordenação das actividades das empresas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   e dos trabalhadores independentes, no âmbito da SHST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t-PT" altLang="en-US" sz="150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t-PT" altLang="en-US" sz="75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 dirty="0">
                <a:solidFill>
                  <a:srgbClr val="000066"/>
                </a:solidFill>
                <a:latin typeface="Arial Black" panose="020B0A04020102020204" pitchFamily="34" charset="0"/>
              </a:rPr>
              <a:t> Promover e verificar o cumprimento do PSS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pt-PT" altLang="en-US" sz="75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26632" name="Rectangle 10"/>
          <p:cNvSpPr>
            <a:spLocks noChangeArrowheads="1"/>
          </p:cNvSpPr>
          <p:nvPr/>
        </p:nvSpPr>
        <p:spPr bwMode="auto">
          <a:xfrm flipV="1">
            <a:off x="1428750" y="4800600"/>
            <a:ext cx="640080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50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32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05"/>
    </mc:Choice>
    <mc:Fallback xmlns="">
      <p:transition spd="slow" advTm="21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Object 8"/>
          <p:cNvGraphicFramePr>
            <a:graphicFrameLocks noChangeAspect="1"/>
          </p:cNvGraphicFramePr>
          <p:nvPr/>
        </p:nvGraphicFramePr>
        <p:xfrm>
          <a:off x="1143000" y="0"/>
          <a:ext cx="6858000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Fotografia do Photo Editor" r:id="rId6" imgW="15266667" imgH="10352381" progId="MSPhotoEd.3">
                  <p:embed/>
                </p:oleObj>
              </mc:Choice>
              <mc:Fallback>
                <p:oleObj name="Fotografia do Photo Editor" r:id="rId6" imgW="15266667" imgH="10352381" progId="MSPhotoEd.3">
                  <p:embed/>
                  <p:pic>
                    <p:nvPicPr>
                      <p:cNvPr id="2867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1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0"/>
                        <a:ext cx="6858000" cy="514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143000" y="171450"/>
            <a:ext cx="6858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24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COORDENAÇÃO</a:t>
            </a:r>
            <a:endParaRPr lang="pt-PT" altLang="en-US" sz="240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445544" y="214550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4502944" y="2286000"/>
            <a:ext cx="184731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3300">
              <a:solidFill>
                <a:schemeClr val="tx2"/>
              </a:solidFill>
            </a:endParaRP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588294" y="514350"/>
            <a:ext cx="30408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24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O</a:t>
            </a:r>
            <a:r>
              <a:rPr lang="pt-PT" altLang="en-US" sz="2400" dirty="0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bra</a:t>
            </a:r>
            <a:r>
              <a:rPr lang="pt-PT" altLang="en-US" sz="1800" dirty="0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135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(2)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1485900" y="857250"/>
            <a:ext cx="65151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80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Coordenar o controlo da correcta aplicação dos métodos 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   de trabalho, quando influenciem a SHST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t-PT" altLang="en-US" sz="75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Promover a informação sobre SHST no estaleiro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t-PT" altLang="en-US" sz="75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Registar as actividades relativas à coordenação de   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   segurança</a:t>
            </a:r>
            <a:r>
              <a:rPr lang="pt-PT" altLang="en-US" sz="180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28680" name="Rectangle 9"/>
          <p:cNvSpPr>
            <a:spLocks noChangeArrowheads="1"/>
          </p:cNvSpPr>
          <p:nvPr/>
        </p:nvSpPr>
        <p:spPr bwMode="auto">
          <a:xfrm>
            <a:off x="1439466" y="2356247"/>
            <a:ext cx="633293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Assegurar que a EE garanta   a reserva de acesso ao       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  estaleiro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t-PT" altLang="en-US" sz="150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Informar o DO sobre as suas  responsabilidades em  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  matéria de SHST no âmbito do DL 273/2003 e sobre o 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  resultado das avaliações efectuada no domínio da SHST</a:t>
            </a:r>
          </a:p>
        </p:txBody>
      </p:sp>
      <p:sp>
        <p:nvSpPr>
          <p:cNvPr id="28681" name="Rectangle 10"/>
          <p:cNvSpPr>
            <a:spLocks noChangeArrowheads="1"/>
          </p:cNvSpPr>
          <p:nvPr/>
        </p:nvSpPr>
        <p:spPr bwMode="auto">
          <a:xfrm>
            <a:off x="1428750" y="3829051"/>
            <a:ext cx="60007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Analisar as causas de acidentes graves que  ocorram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   no estaleiro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Integrar na CTO as alterações decorrentes da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500">
                <a:solidFill>
                  <a:srgbClr val="000066"/>
                </a:solidFill>
                <a:latin typeface="Arial Black" panose="020B0A04020102020204" pitchFamily="34" charset="0"/>
              </a:rPr>
              <a:t>   execução dos trabalhos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26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38"/>
    </mc:Choice>
    <mc:Fallback xmlns="">
      <p:transition spd="slow" advTm="323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0" name="Object 21"/>
          <p:cNvGraphicFramePr>
            <a:graphicFrameLocks noChangeAspect="1"/>
          </p:cNvGraphicFramePr>
          <p:nvPr/>
        </p:nvGraphicFramePr>
        <p:xfrm>
          <a:off x="1143000" y="0"/>
          <a:ext cx="6858000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Fotografia do Photo Editor" r:id="rId6" imgW="5714286" imgH="4285714" progId="MSPhotoEd.3">
                  <p:embed/>
                </p:oleObj>
              </mc:Choice>
              <mc:Fallback>
                <p:oleObj name="Fotografia do Photo Editor" r:id="rId6" imgW="5714286" imgH="4285714" progId="MSPhotoEd.3">
                  <p:embed/>
                  <p:pic>
                    <p:nvPicPr>
                      <p:cNvPr id="4301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70000" contrast="-5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0"/>
                        <a:ext cx="6858000" cy="514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2445544" y="214550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143001" y="18288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en-US" altLang="en-US" sz="180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073944" y="455176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 Black" panose="020B0A04020102020204" pitchFamily="34" charset="0"/>
            </a:endParaRPr>
          </a:p>
        </p:txBody>
      </p:sp>
      <p:sp>
        <p:nvSpPr>
          <p:cNvPr id="43015" name="Text Box 11"/>
          <p:cNvSpPr txBox="1">
            <a:spLocks noChangeArrowheads="1"/>
          </p:cNvSpPr>
          <p:nvPr/>
        </p:nvSpPr>
        <p:spPr bwMode="auto">
          <a:xfrm>
            <a:off x="1143000" y="1028700"/>
            <a:ext cx="6858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24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Instrumentos de coordenação</a:t>
            </a:r>
          </a:p>
        </p:txBody>
      </p:sp>
      <p:sp>
        <p:nvSpPr>
          <p:cNvPr id="43016" name="Text Box 12"/>
          <p:cNvSpPr txBox="1">
            <a:spLocks noChangeArrowheads="1"/>
          </p:cNvSpPr>
          <p:nvPr/>
        </p:nvSpPr>
        <p:spPr bwMode="auto">
          <a:xfrm>
            <a:off x="1714500" y="2686050"/>
            <a:ext cx="481093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PT" altLang="en-US" sz="210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1800">
                <a:solidFill>
                  <a:srgbClr val="000066"/>
                </a:solidFill>
                <a:latin typeface="Arial Black" panose="020B0A04020102020204" pitchFamily="34" charset="0"/>
              </a:rPr>
              <a:t>Plano de segurança e saúde (PSS</a:t>
            </a:r>
            <a:r>
              <a:rPr lang="pt-PT" altLang="en-US" sz="2100">
                <a:solidFill>
                  <a:srgbClr val="000066"/>
                </a:solidFill>
                <a:latin typeface="Arial Black" panose="020B0A04020102020204" pitchFamily="34" charset="0"/>
              </a:rPr>
              <a:t>)</a:t>
            </a:r>
          </a:p>
        </p:txBody>
      </p:sp>
      <p:sp>
        <p:nvSpPr>
          <p:cNvPr id="43017" name="Text Box 13"/>
          <p:cNvSpPr txBox="1">
            <a:spLocks noChangeArrowheads="1"/>
          </p:cNvSpPr>
          <p:nvPr/>
        </p:nvSpPr>
        <p:spPr bwMode="auto">
          <a:xfrm>
            <a:off x="1714500" y="3143250"/>
            <a:ext cx="6286500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PT" altLang="en-US" sz="210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1800">
                <a:solidFill>
                  <a:srgbClr val="000066"/>
                </a:solidFill>
                <a:latin typeface="Arial Black" panose="020B0A04020102020204" pitchFamily="34" charset="0"/>
              </a:rPr>
              <a:t>Ficha de procedimentos de segurança (FPS)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800">
                <a:solidFill>
                  <a:srgbClr val="000066"/>
                </a:solidFill>
                <a:latin typeface="Arial Black" panose="020B0A04020102020204" pitchFamily="34" charset="0"/>
              </a:rPr>
              <a:t>	</a:t>
            </a:r>
          </a:p>
        </p:txBody>
      </p:sp>
      <p:sp>
        <p:nvSpPr>
          <p:cNvPr id="43018" name="Rectangle 16"/>
          <p:cNvSpPr>
            <a:spLocks noChangeArrowheads="1"/>
          </p:cNvSpPr>
          <p:nvPr/>
        </p:nvSpPr>
        <p:spPr bwMode="auto">
          <a:xfrm>
            <a:off x="4502944" y="2286000"/>
            <a:ext cx="184731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3300">
              <a:solidFill>
                <a:schemeClr val="tx2"/>
              </a:solidFill>
            </a:endParaRPr>
          </a:p>
        </p:txBody>
      </p:sp>
      <p:sp>
        <p:nvSpPr>
          <p:cNvPr id="43019" name="Text Box 18"/>
          <p:cNvSpPr txBox="1">
            <a:spLocks noChangeArrowheads="1"/>
          </p:cNvSpPr>
          <p:nvPr/>
        </p:nvSpPr>
        <p:spPr bwMode="auto">
          <a:xfrm>
            <a:off x="1714501" y="3600450"/>
            <a:ext cx="527089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PT" altLang="en-US" sz="210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1800">
                <a:solidFill>
                  <a:srgbClr val="000066"/>
                </a:solidFill>
                <a:latin typeface="Arial Black" panose="020B0A04020102020204" pitchFamily="34" charset="0"/>
              </a:rPr>
              <a:t>Compilação técnica da obra (CTO)</a:t>
            </a:r>
          </a:p>
        </p:txBody>
      </p:sp>
      <p:sp>
        <p:nvSpPr>
          <p:cNvPr id="43020" name="Text Box 20"/>
          <p:cNvSpPr txBox="1">
            <a:spLocks noChangeArrowheads="1"/>
          </p:cNvSpPr>
          <p:nvPr/>
        </p:nvSpPr>
        <p:spPr bwMode="auto">
          <a:xfrm>
            <a:off x="1771650" y="1943100"/>
            <a:ext cx="4988866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PT" altLang="en-US" sz="210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1800">
                <a:solidFill>
                  <a:srgbClr val="000066"/>
                </a:solidFill>
                <a:latin typeface="Arial Black" panose="020B0A04020102020204" pitchFamily="34" charset="0"/>
              </a:rPr>
              <a:t>Comunicação prévia de abertura do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t-PT" altLang="en-US" sz="1800">
                <a:solidFill>
                  <a:srgbClr val="000066"/>
                </a:solidFill>
                <a:latin typeface="Arial Black" panose="020B0A04020102020204" pitchFamily="34" charset="0"/>
              </a:rPr>
              <a:t>    estaleiro (CPO)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67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146"/>
    </mc:Choice>
    <mc:Fallback xmlns="">
      <p:transition spd="slow" advTm="163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2" descr="teste"/>
          <p:cNvPicPr>
            <a:picLocks noChangeAspect="1" noChangeArrowheads="1"/>
          </p:cNvPicPr>
          <p:nvPr/>
        </p:nvPicPr>
        <p:blipFill>
          <a:blip r:embed="rId5">
            <a:lum bright="60000" contrast="-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514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1132726" y="1120017"/>
            <a:ext cx="6858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2400" dirty="0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PLANO SEGURANÇA E SAÚDE</a:t>
            </a:r>
            <a:endParaRPr lang="pt-PT" alt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2445544" y="214550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903484" y="2225640"/>
            <a:ext cx="8016938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pt-PT" altLang="en-US" sz="2100" dirty="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2400" dirty="0">
                <a:solidFill>
                  <a:srgbClr val="000066"/>
                </a:solidFill>
                <a:latin typeface="Arial Black" panose="020B0A04020102020204" pitchFamily="34" charset="0"/>
              </a:rPr>
              <a:t>Avaliação dos riscos do processo construtivo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pt-PT" altLang="en-US" sz="2400" dirty="0">
                <a:solidFill>
                  <a:srgbClr val="000066"/>
                </a:solidFill>
                <a:latin typeface="Arial Black" panose="020B0A04020102020204" pitchFamily="34" charset="0"/>
              </a:rPr>
              <a:t> Programação dos trabalhos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pt-PT" altLang="en-US" sz="2400" dirty="0">
                <a:solidFill>
                  <a:srgbClr val="000066"/>
                </a:solidFill>
                <a:latin typeface="Arial Black" panose="020B0A04020102020204" pitchFamily="34" charset="0"/>
              </a:rPr>
              <a:t> Medidas de controlo e gestão de riscos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2400" dirty="0">
                <a:solidFill>
                  <a:srgbClr val="000066"/>
                </a:solidFill>
                <a:latin typeface="Arial Black" panose="020B0A04020102020204" pitchFamily="34" charset="0"/>
              </a:rPr>
              <a:t>  preconizadas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endParaRPr lang="pt-PT" altLang="en-US" sz="180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50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7"/>
    </mc:Choice>
    <mc:Fallback xmlns="">
      <p:transition spd="slow" advTm="23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2" name="Object 11"/>
          <p:cNvGraphicFramePr>
            <a:graphicFrameLocks noChangeAspect="1"/>
          </p:cNvGraphicFramePr>
          <p:nvPr/>
        </p:nvGraphicFramePr>
        <p:xfrm>
          <a:off x="1143000" y="0"/>
          <a:ext cx="6858000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Fotografia do Photo Editor" r:id="rId6" imgW="12193702" imgH="9142857" progId="MSPhotoEd.3">
                  <p:embed/>
                </p:oleObj>
              </mc:Choice>
              <mc:Fallback>
                <p:oleObj name="Fotografia do Photo Editor" r:id="rId6" imgW="12193702" imgH="9142857" progId="MSPhotoEd.3">
                  <p:embed/>
                  <p:pic>
                    <p:nvPicPr>
                      <p:cNvPr id="61442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70000" contrast="-7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0"/>
                        <a:ext cx="6858000" cy="514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2445544" y="214550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1445" name="Text Box 6"/>
          <p:cNvSpPr txBox="1">
            <a:spLocks noChangeArrowheads="1"/>
          </p:cNvSpPr>
          <p:nvPr/>
        </p:nvSpPr>
        <p:spPr bwMode="auto">
          <a:xfrm>
            <a:off x="971550" y="1085850"/>
            <a:ext cx="70294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24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Compilação técnica da obra</a:t>
            </a:r>
          </a:p>
        </p:txBody>
      </p:sp>
      <p:sp>
        <p:nvSpPr>
          <p:cNvPr id="61447" name="Text Box 9"/>
          <p:cNvSpPr txBox="1">
            <a:spLocks noChangeArrowheads="1"/>
          </p:cNvSpPr>
          <p:nvPr/>
        </p:nvSpPr>
        <p:spPr bwMode="auto">
          <a:xfrm>
            <a:off x="1281701" y="2232703"/>
            <a:ext cx="6088526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pt-PT" altLang="en-US" sz="1800" dirty="0">
                <a:solidFill>
                  <a:srgbClr val="000066"/>
                </a:solidFill>
                <a:latin typeface="Arial Black" panose="020B0A04020102020204" pitchFamily="34" charset="0"/>
              </a:rPr>
              <a:t> </a:t>
            </a:r>
            <a:r>
              <a:rPr lang="pt-PT" altLang="en-US" sz="2100" dirty="0">
                <a:solidFill>
                  <a:srgbClr val="000066"/>
                </a:solidFill>
                <a:latin typeface="Arial Black" panose="020B0A04020102020204" pitchFamily="34" charset="0"/>
              </a:rPr>
              <a:t>Prevenção dos riscos profissionais nas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2100" dirty="0">
                <a:solidFill>
                  <a:srgbClr val="000066"/>
                </a:solidFill>
                <a:latin typeface="Arial Black" panose="020B0A04020102020204" pitchFamily="34" charset="0"/>
              </a:rPr>
              <a:t>  intervenções posteriores à edificação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PT" altLang="en-US" sz="2100" dirty="0">
              <a:solidFill>
                <a:srgbClr val="000066"/>
              </a:solidFill>
              <a:latin typeface="Arial Black" panose="020B0A040201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pt-PT" altLang="en-US" sz="2100" dirty="0">
                <a:solidFill>
                  <a:srgbClr val="000066"/>
                </a:solidFill>
                <a:latin typeface="Arial Black" panose="020B0A04020102020204" pitchFamily="34" charset="0"/>
              </a:rPr>
              <a:t> Minimização dos riscos associados ao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2100" dirty="0">
                <a:solidFill>
                  <a:srgbClr val="000066"/>
                </a:solidFill>
                <a:latin typeface="Arial Black" panose="020B0A04020102020204" pitchFamily="34" charset="0"/>
              </a:rPr>
              <a:t>  uso da edificação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64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2"/>
    </mc:Choice>
    <mc:Fallback xmlns="">
      <p:transition spd="slow" advTm="24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AF-SLIDE INTERIO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519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1143000" y="1"/>
            <a:ext cx="6858000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pt-PT" altLang="en-US" sz="2100">
                <a:solidFill>
                  <a:srgbClr val="0066FF"/>
                </a:solidFill>
                <a:latin typeface="Arial Black" panose="020B0A04020102020204" pitchFamily="34" charset="0"/>
              </a:rPr>
              <a:t>INTERVENIENTES E INSTRUMENTOS</a:t>
            </a:r>
          </a:p>
        </p:txBody>
      </p:sp>
      <p:sp>
        <p:nvSpPr>
          <p:cNvPr id="65540" name="Line 8"/>
          <p:cNvSpPr>
            <a:spLocks noChangeShapeType="1"/>
          </p:cNvSpPr>
          <p:nvPr/>
        </p:nvSpPr>
        <p:spPr bwMode="auto">
          <a:xfrm>
            <a:off x="1371600" y="3200400"/>
            <a:ext cx="6629400" cy="0"/>
          </a:xfrm>
          <a:prstGeom prst="line">
            <a:avLst/>
          </a:prstGeom>
          <a:noFill/>
          <a:ln w="57150">
            <a:solidFill>
              <a:schemeClr val="bg2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sz="1050"/>
          </a:p>
        </p:txBody>
      </p:sp>
      <p:sp>
        <p:nvSpPr>
          <p:cNvPr id="65541" name="AutoShape 9"/>
          <p:cNvSpPr>
            <a:spLocks noChangeArrowheads="1"/>
          </p:cNvSpPr>
          <p:nvPr/>
        </p:nvSpPr>
        <p:spPr bwMode="auto">
          <a:xfrm>
            <a:off x="2228850" y="2457450"/>
            <a:ext cx="1371600" cy="628650"/>
          </a:xfrm>
          <a:prstGeom prst="flowChartDocument">
            <a:avLst/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Comunicação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 Prévia</a:t>
            </a:r>
          </a:p>
        </p:txBody>
      </p:sp>
      <p:sp>
        <p:nvSpPr>
          <p:cNvPr id="65542" name="Line 10"/>
          <p:cNvSpPr>
            <a:spLocks noChangeShapeType="1"/>
          </p:cNvSpPr>
          <p:nvPr/>
        </p:nvSpPr>
        <p:spPr bwMode="auto">
          <a:xfrm>
            <a:off x="1428750" y="2400300"/>
            <a:ext cx="6572250" cy="0"/>
          </a:xfrm>
          <a:prstGeom prst="line">
            <a:avLst/>
          </a:prstGeom>
          <a:noFill/>
          <a:ln w="57150">
            <a:solidFill>
              <a:schemeClr val="bg2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sz="1050"/>
          </a:p>
        </p:txBody>
      </p:sp>
      <p:sp>
        <p:nvSpPr>
          <p:cNvPr id="65543" name="Line 11"/>
          <p:cNvSpPr>
            <a:spLocks noChangeShapeType="1"/>
          </p:cNvSpPr>
          <p:nvPr/>
        </p:nvSpPr>
        <p:spPr bwMode="auto">
          <a:xfrm>
            <a:off x="1485900" y="4400550"/>
            <a:ext cx="6515100" cy="0"/>
          </a:xfrm>
          <a:prstGeom prst="line">
            <a:avLst/>
          </a:prstGeom>
          <a:noFill/>
          <a:ln w="57150">
            <a:solidFill>
              <a:schemeClr val="bg2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sz="1050"/>
          </a:p>
        </p:txBody>
      </p:sp>
      <p:sp>
        <p:nvSpPr>
          <p:cNvPr id="65544" name="Oval 12"/>
          <p:cNvSpPr>
            <a:spLocks noChangeArrowheads="1"/>
          </p:cNvSpPr>
          <p:nvPr/>
        </p:nvSpPr>
        <p:spPr bwMode="auto">
          <a:xfrm>
            <a:off x="1439466" y="735806"/>
            <a:ext cx="1143000" cy="685800"/>
          </a:xfrm>
          <a:prstGeom prst="ellipse">
            <a:avLst/>
          </a:prstGeom>
          <a:solidFill>
            <a:srgbClr val="993300"/>
          </a:solidFill>
          <a:ln w="28575">
            <a:solidFill>
              <a:schemeClr val="tx1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chemeClr val="bg1"/>
                </a:solidFill>
              </a:rPr>
              <a:t>Dono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chemeClr val="bg1"/>
                </a:solidFill>
              </a:rPr>
              <a:t>de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chemeClr val="bg1"/>
                </a:solidFill>
              </a:rPr>
              <a:t>obra</a:t>
            </a:r>
          </a:p>
        </p:txBody>
      </p:sp>
      <p:sp>
        <p:nvSpPr>
          <p:cNvPr id="78861" name="Text Box 13"/>
          <p:cNvSpPr txBox="1">
            <a:spLocks noChangeArrowheads="1"/>
          </p:cNvSpPr>
          <p:nvPr/>
        </p:nvSpPr>
        <p:spPr bwMode="auto">
          <a:xfrm rot="10800000" flipV="1">
            <a:off x="6056710" y="693688"/>
            <a:ext cx="1943100" cy="46166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pt-PT" sz="24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concepção</a:t>
            </a:r>
          </a:p>
        </p:txBody>
      </p:sp>
      <p:sp>
        <p:nvSpPr>
          <p:cNvPr id="78862" name="Text Box 14"/>
          <p:cNvSpPr txBox="1">
            <a:spLocks noChangeArrowheads="1"/>
          </p:cNvSpPr>
          <p:nvPr/>
        </p:nvSpPr>
        <p:spPr bwMode="auto">
          <a:xfrm>
            <a:off x="5657850" y="2422923"/>
            <a:ext cx="2343150" cy="46166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pt-PT" sz="24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organização</a:t>
            </a:r>
          </a:p>
        </p:txBody>
      </p:sp>
      <p:sp>
        <p:nvSpPr>
          <p:cNvPr id="78863" name="Text Box 15"/>
          <p:cNvSpPr txBox="1">
            <a:spLocks noChangeArrowheads="1"/>
          </p:cNvSpPr>
          <p:nvPr/>
        </p:nvSpPr>
        <p:spPr bwMode="auto">
          <a:xfrm flipH="1">
            <a:off x="6343650" y="3429000"/>
            <a:ext cx="1657350" cy="46166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pt-PT" sz="24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execução</a:t>
            </a:r>
          </a:p>
        </p:txBody>
      </p:sp>
      <p:sp>
        <p:nvSpPr>
          <p:cNvPr id="65548" name="Oval 16"/>
          <p:cNvSpPr>
            <a:spLocks noChangeArrowheads="1"/>
          </p:cNvSpPr>
          <p:nvPr/>
        </p:nvSpPr>
        <p:spPr bwMode="auto">
          <a:xfrm>
            <a:off x="3200400" y="3657600"/>
            <a:ext cx="2400300" cy="1314450"/>
          </a:xfrm>
          <a:prstGeom prst="ellipse">
            <a:avLst/>
          </a:prstGeom>
          <a:solidFill>
            <a:srgbClr val="FFCC00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350">
                <a:solidFill>
                  <a:srgbClr val="0000CC"/>
                </a:solidFill>
              </a:rPr>
              <a:t>Entidade executante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350">
                <a:solidFill>
                  <a:srgbClr val="0000CC"/>
                </a:solidFill>
              </a:rPr>
              <a:t>Empregador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350">
                <a:solidFill>
                  <a:srgbClr val="0000CC"/>
                </a:solidFill>
              </a:rPr>
              <a:t>Subempreiteiro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350">
                <a:solidFill>
                  <a:srgbClr val="0000CC"/>
                </a:solidFill>
              </a:rPr>
              <a:t>Trabalhador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350">
                <a:solidFill>
                  <a:srgbClr val="0000CC"/>
                </a:solidFill>
              </a:rPr>
              <a:t>independente</a:t>
            </a:r>
          </a:p>
        </p:txBody>
      </p:sp>
      <p:sp>
        <p:nvSpPr>
          <p:cNvPr id="65549" name="AutoShape 17"/>
          <p:cNvSpPr>
            <a:spLocks noChangeArrowheads="1"/>
          </p:cNvSpPr>
          <p:nvPr/>
        </p:nvSpPr>
        <p:spPr bwMode="auto">
          <a:xfrm>
            <a:off x="2914650" y="733425"/>
            <a:ext cx="3024188" cy="553998"/>
          </a:xfrm>
          <a:prstGeom prst="flowChartProcess">
            <a:avLst/>
          </a:prstGeom>
          <a:solidFill>
            <a:srgbClr val="CCFF66"/>
          </a:solidFill>
          <a:ln w="28575">
            <a:solidFill>
              <a:srgbClr val="4D4D4D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00CC"/>
                </a:solidFill>
              </a:rPr>
              <a:t>Coordenador de segurança em fase de projecto</a:t>
            </a:r>
          </a:p>
        </p:txBody>
      </p:sp>
      <p:sp>
        <p:nvSpPr>
          <p:cNvPr id="65550" name="AutoShape 18"/>
          <p:cNvSpPr>
            <a:spLocks noChangeArrowheads="1"/>
          </p:cNvSpPr>
          <p:nvPr/>
        </p:nvSpPr>
        <p:spPr bwMode="auto">
          <a:xfrm>
            <a:off x="2971800" y="2995613"/>
            <a:ext cx="2743200" cy="553998"/>
          </a:xfrm>
          <a:prstGeom prst="flowChartProcess">
            <a:avLst/>
          </a:prstGeom>
          <a:solidFill>
            <a:srgbClr val="FFCC00"/>
          </a:solidFill>
          <a:ln w="28575">
            <a:solidFill>
              <a:srgbClr val="4D4D4D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00CC"/>
                </a:solidFill>
              </a:rPr>
              <a:t>Coordenador de segurança em fase de obra</a:t>
            </a:r>
          </a:p>
        </p:txBody>
      </p:sp>
      <p:sp>
        <p:nvSpPr>
          <p:cNvPr id="65551" name="Oval 19"/>
          <p:cNvSpPr>
            <a:spLocks noChangeArrowheads="1"/>
          </p:cNvSpPr>
          <p:nvPr/>
        </p:nvSpPr>
        <p:spPr bwMode="auto">
          <a:xfrm>
            <a:off x="2171700" y="1657350"/>
            <a:ext cx="1371600" cy="685800"/>
          </a:xfrm>
          <a:prstGeom prst="ellipse">
            <a:avLst/>
          </a:prstGeom>
          <a:solidFill>
            <a:srgbClr val="CCFF33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00CC"/>
                </a:solidFill>
              </a:rPr>
              <a:t>Autor do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00CC"/>
                </a:solidFill>
              </a:rPr>
              <a:t>Projecto</a:t>
            </a:r>
          </a:p>
        </p:txBody>
      </p:sp>
      <p:sp>
        <p:nvSpPr>
          <p:cNvPr id="65552" name="Rectangle 20"/>
          <p:cNvSpPr>
            <a:spLocks noChangeArrowheads="1"/>
          </p:cNvSpPr>
          <p:nvPr/>
        </p:nvSpPr>
        <p:spPr bwMode="auto">
          <a:xfrm>
            <a:off x="5772150" y="4343400"/>
            <a:ext cx="1828800" cy="400050"/>
          </a:xfrm>
          <a:prstGeom prst="rect">
            <a:avLst/>
          </a:prstGeom>
          <a:solidFill>
            <a:srgbClr val="FF0000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</p:spPr>
        <p:txBody>
          <a:bodyPr wrap="none" anchor="ctr">
            <a:flatTx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800"/>
              <a:t> </a:t>
            </a:r>
            <a:r>
              <a:rPr lang="pt-PT" altLang="en-US" sz="2100">
                <a:solidFill>
                  <a:schemeClr val="bg1"/>
                </a:solidFill>
              </a:rPr>
              <a:t>Edificação</a:t>
            </a:r>
          </a:p>
        </p:txBody>
      </p:sp>
      <p:sp>
        <p:nvSpPr>
          <p:cNvPr id="65553" name="AutoShape 21"/>
          <p:cNvSpPr>
            <a:spLocks noChangeArrowheads="1"/>
          </p:cNvSpPr>
          <p:nvPr/>
        </p:nvSpPr>
        <p:spPr bwMode="auto">
          <a:xfrm>
            <a:off x="1428750" y="3886200"/>
            <a:ext cx="1257300" cy="57150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00CC"/>
                </a:solidFill>
              </a:rPr>
              <a:t>Serviços de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0000CC"/>
                </a:solidFill>
              </a:rPr>
              <a:t> prevenção</a:t>
            </a:r>
          </a:p>
        </p:txBody>
      </p:sp>
      <p:sp>
        <p:nvSpPr>
          <p:cNvPr id="65554" name="AutoShape 22"/>
          <p:cNvSpPr>
            <a:spLocks noChangeArrowheads="1"/>
          </p:cNvSpPr>
          <p:nvPr/>
        </p:nvSpPr>
        <p:spPr bwMode="auto">
          <a:xfrm>
            <a:off x="3714750" y="1485900"/>
            <a:ext cx="1485900" cy="1085850"/>
          </a:xfrm>
          <a:prstGeom prst="flowChartMultidocument">
            <a:avLst/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Plano de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 Segurança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 e Saúde</a:t>
            </a:r>
          </a:p>
        </p:txBody>
      </p:sp>
      <p:sp>
        <p:nvSpPr>
          <p:cNvPr id="65555" name="AutoShape 23"/>
          <p:cNvSpPr>
            <a:spLocks noChangeArrowheads="1"/>
          </p:cNvSpPr>
          <p:nvPr/>
        </p:nvSpPr>
        <p:spPr bwMode="auto">
          <a:xfrm>
            <a:off x="5543550" y="1600200"/>
            <a:ext cx="1485900" cy="914400"/>
          </a:xfrm>
          <a:prstGeom prst="flowChartMultidocument">
            <a:avLst/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Compilação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1500">
                <a:solidFill>
                  <a:srgbClr val="FFFF00"/>
                </a:solidFill>
              </a:rPr>
              <a:t>Técnica</a:t>
            </a:r>
          </a:p>
        </p:txBody>
      </p:sp>
      <p:cxnSp>
        <p:nvCxnSpPr>
          <p:cNvPr id="65556" name="AutoShape 24"/>
          <p:cNvCxnSpPr>
            <a:cxnSpLocks noChangeShapeType="1"/>
            <a:stCxn id="65551" idx="6"/>
            <a:endCxn id="65554" idx="1"/>
          </p:cNvCxnSpPr>
          <p:nvPr/>
        </p:nvCxnSpPr>
        <p:spPr bwMode="auto">
          <a:xfrm>
            <a:off x="3554016" y="2000250"/>
            <a:ext cx="150019" cy="28575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57" name="AutoShape 25"/>
          <p:cNvCxnSpPr>
            <a:cxnSpLocks noChangeShapeType="1"/>
            <a:stCxn id="65549" idx="2"/>
            <a:endCxn id="65554" idx="0"/>
          </p:cNvCxnSpPr>
          <p:nvPr/>
        </p:nvCxnSpPr>
        <p:spPr bwMode="auto">
          <a:xfrm rot="16200000" flipH="1">
            <a:off x="4350544" y="1368029"/>
            <a:ext cx="183356" cy="30956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58" name="AutoShape 28"/>
          <p:cNvCxnSpPr>
            <a:cxnSpLocks noChangeShapeType="1"/>
            <a:stCxn id="65544" idx="4"/>
            <a:endCxn id="65550" idx="1"/>
          </p:cNvCxnSpPr>
          <p:nvPr/>
        </p:nvCxnSpPr>
        <p:spPr bwMode="auto">
          <a:xfrm rot="16200000" flipH="1">
            <a:off x="1562101" y="1870472"/>
            <a:ext cx="1847850" cy="950119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59" name="AutoShape 29"/>
          <p:cNvCxnSpPr>
            <a:cxnSpLocks noChangeShapeType="1"/>
            <a:stCxn id="65544" idx="4"/>
            <a:endCxn id="65541" idx="1"/>
          </p:cNvCxnSpPr>
          <p:nvPr/>
        </p:nvCxnSpPr>
        <p:spPr bwMode="auto">
          <a:xfrm rot="16200000" flipH="1">
            <a:off x="1439466" y="1993107"/>
            <a:ext cx="1350169" cy="207169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60" name="AutoShape 30"/>
          <p:cNvCxnSpPr>
            <a:cxnSpLocks noChangeShapeType="1"/>
            <a:stCxn id="65550" idx="2"/>
            <a:endCxn id="65548" idx="0"/>
          </p:cNvCxnSpPr>
          <p:nvPr/>
        </p:nvCxnSpPr>
        <p:spPr bwMode="auto">
          <a:xfrm>
            <a:off x="4343400" y="3554016"/>
            <a:ext cx="57150" cy="92869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8880" name="Text Box 32"/>
          <p:cNvSpPr txBox="1">
            <a:spLocks noChangeArrowheads="1"/>
          </p:cNvSpPr>
          <p:nvPr/>
        </p:nvSpPr>
        <p:spPr bwMode="auto">
          <a:xfrm flipH="1">
            <a:off x="6355557" y="4651773"/>
            <a:ext cx="1646635" cy="46166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pt-PT" sz="24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utilização</a:t>
            </a:r>
          </a:p>
        </p:txBody>
      </p:sp>
      <p:cxnSp>
        <p:nvCxnSpPr>
          <p:cNvPr id="65562" name="AutoShape 33"/>
          <p:cNvCxnSpPr>
            <a:cxnSpLocks noChangeShapeType="1"/>
            <a:stCxn id="65555" idx="2"/>
            <a:endCxn id="65552" idx="0"/>
          </p:cNvCxnSpPr>
          <p:nvPr/>
        </p:nvCxnSpPr>
        <p:spPr bwMode="auto">
          <a:xfrm rot="16200000" flipH="1">
            <a:off x="5546527" y="3192662"/>
            <a:ext cx="1879997" cy="400050"/>
          </a:xfrm>
          <a:prstGeom prst="bentConnector3">
            <a:avLst>
              <a:gd name="adj1" fmla="val 51931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63" name="AutoShape 34"/>
          <p:cNvCxnSpPr>
            <a:cxnSpLocks noChangeShapeType="1"/>
            <a:stCxn id="65554" idx="2"/>
            <a:endCxn id="65550" idx="0"/>
          </p:cNvCxnSpPr>
          <p:nvPr/>
        </p:nvCxnSpPr>
        <p:spPr bwMode="auto">
          <a:xfrm rot="5400000">
            <a:off x="4156472" y="2683670"/>
            <a:ext cx="488156" cy="114300"/>
          </a:xfrm>
          <a:prstGeom prst="bentConnector3">
            <a:avLst>
              <a:gd name="adj1" fmla="val 58782"/>
            </a:avLst>
          </a:prstGeom>
          <a:noFill/>
          <a:ln w="28575">
            <a:solidFill>
              <a:schemeClr val="tx1"/>
            </a:solidFill>
            <a:miter lim="800000"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64" name="AutoShape 35"/>
          <p:cNvCxnSpPr>
            <a:cxnSpLocks noChangeShapeType="1"/>
          </p:cNvCxnSpPr>
          <p:nvPr/>
        </p:nvCxnSpPr>
        <p:spPr bwMode="auto">
          <a:xfrm rot="5400000">
            <a:off x="5134570" y="1837730"/>
            <a:ext cx="532210" cy="1771650"/>
          </a:xfrm>
          <a:prstGeom prst="bentConnector3">
            <a:avLst>
              <a:gd name="adj1" fmla="val 56824"/>
            </a:avLst>
          </a:prstGeom>
          <a:noFill/>
          <a:ln w="28575">
            <a:solidFill>
              <a:schemeClr val="tx1"/>
            </a:solidFill>
            <a:miter lim="800000"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65" name="AutoShape 37"/>
          <p:cNvCxnSpPr>
            <a:cxnSpLocks noChangeShapeType="1"/>
            <a:stCxn id="65554" idx="3"/>
            <a:endCxn id="65555" idx="1"/>
          </p:cNvCxnSpPr>
          <p:nvPr/>
        </p:nvCxnSpPr>
        <p:spPr bwMode="auto">
          <a:xfrm>
            <a:off x="5211366" y="2028825"/>
            <a:ext cx="321469" cy="28575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66" name="AutoShape 38"/>
          <p:cNvCxnSpPr>
            <a:cxnSpLocks noChangeShapeType="1"/>
            <a:stCxn id="65553" idx="3"/>
            <a:endCxn id="65548" idx="2"/>
          </p:cNvCxnSpPr>
          <p:nvPr/>
        </p:nvCxnSpPr>
        <p:spPr bwMode="auto">
          <a:xfrm>
            <a:off x="2696766" y="4171950"/>
            <a:ext cx="492919" cy="14287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5567" name="Line 44"/>
          <p:cNvSpPr>
            <a:spLocks noChangeShapeType="1"/>
          </p:cNvSpPr>
          <p:nvPr/>
        </p:nvSpPr>
        <p:spPr bwMode="auto">
          <a:xfrm>
            <a:off x="2571750" y="1085850"/>
            <a:ext cx="342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050"/>
          </a:p>
        </p:txBody>
      </p:sp>
      <p:cxnSp>
        <p:nvCxnSpPr>
          <p:cNvPr id="65568" name="AutoShape 46"/>
          <p:cNvCxnSpPr>
            <a:cxnSpLocks noChangeShapeType="1"/>
          </p:cNvCxnSpPr>
          <p:nvPr/>
        </p:nvCxnSpPr>
        <p:spPr bwMode="auto">
          <a:xfrm rot="16200000" flipH="1">
            <a:off x="4125516" y="2846785"/>
            <a:ext cx="1818085" cy="1153716"/>
          </a:xfrm>
          <a:prstGeom prst="bentConnector4">
            <a:avLst>
              <a:gd name="adj1" fmla="val 22199"/>
              <a:gd name="adj2" fmla="val 133745"/>
            </a:avLst>
          </a:prstGeom>
          <a:noFill/>
          <a:ln w="9525">
            <a:solidFill>
              <a:schemeClr val="tx1"/>
            </a:solidFill>
            <a:prstDash val="dash"/>
            <a:miter lim="800000"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69" name="AutoShape 47"/>
          <p:cNvCxnSpPr>
            <a:cxnSpLocks noChangeShapeType="1"/>
            <a:stCxn id="65549" idx="2"/>
            <a:endCxn id="65555" idx="0"/>
          </p:cNvCxnSpPr>
          <p:nvPr/>
        </p:nvCxnSpPr>
        <p:spPr bwMode="auto">
          <a:xfrm rot="16200000" flipH="1">
            <a:off x="5207794" y="510779"/>
            <a:ext cx="297656" cy="1859756"/>
          </a:xfrm>
          <a:prstGeom prst="bentConnector3">
            <a:avLst>
              <a:gd name="adj1" fmla="val 29995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570" name="AutoShape 48"/>
          <p:cNvCxnSpPr>
            <a:cxnSpLocks noChangeShapeType="1"/>
            <a:stCxn id="65549" idx="2"/>
            <a:endCxn id="65551" idx="0"/>
          </p:cNvCxnSpPr>
          <p:nvPr/>
        </p:nvCxnSpPr>
        <p:spPr bwMode="auto">
          <a:xfrm rot="5400000">
            <a:off x="3464719" y="684610"/>
            <a:ext cx="354806" cy="1569244"/>
          </a:xfrm>
          <a:prstGeom prst="bentConnector3">
            <a:avLst>
              <a:gd name="adj1" fmla="val 21139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13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33"/>
    </mc:Choice>
    <mc:Fallback xmlns="">
      <p:transition spd="slow" advTm="757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567</Words>
  <Application>Microsoft Office PowerPoint</Application>
  <PresentationFormat>On-screen Show (16:9)</PresentationFormat>
  <Paragraphs>167</Paragraphs>
  <Slides>11</Slides>
  <Notes>10</Notes>
  <HiddenSlides>0</HiddenSlides>
  <MMClips>11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Times New Roman</vt:lpstr>
      <vt:lpstr>Wingdings</vt:lpstr>
      <vt:lpstr>Simple Light</vt:lpstr>
      <vt:lpstr>Fotografia do Photo Editor</vt:lpstr>
      <vt:lpstr>IV.2 Módulo 3 Prevenção de acidentes e  plano de segurança de obra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Density Experiment</dc:title>
  <dc:creator>Nuno Regadas</dc:creator>
  <cp:lastModifiedBy>UP</cp:lastModifiedBy>
  <cp:revision>44</cp:revision>
  <dcterms:modified xsi:type="dcterms:W3CDTF">2018-11-09T20:41:05Z</dcterms:modified>
</cp:coreProperties>
</file>