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67" r:id="rId2"/>
    <p:sldId id="257" r:id="rId3"/>
    <p:sldId id="268" r:id="rId4"/>
    <p:sldId id="288" r:id="rId5"/>
    <p:sldId id="269" r:id="rId6"/>
    <p:sldId id="270" r:id="rId7"/>
    <p:sldId id="271" r:id="rId8"/>
    <p:sldId id="273" r:id="rId9"/>
    <p:sldId id="274" r:id="rId10"/>
    <p:sldId id="275" r:id="rId11"/>
    <p:sldId id="285" r:id="rId12"/>
    <p:sldId id="276" r:id="rId13"/>
    <p:sldId id="277" r:id="rId14"/>
    <p:sldId id="278" r:id="rId15"/>
    <p:sldId id="279" r:id="rId16"/>
    <p:sldId id="280" r:id="rId17"/>
    <p:sldId id="284" r:id="rId18"/>
    <p:sldId id="281" r:id="rId19"/>
    <p:sldId id="282" r:id="rId20"/>
    <p:sldId id="283" r:id="rId21"/>
    <p:sldId id="286" r:id="rId22"/>
    <p:sldId id="287" r:id="rId23"/>
  </p:sldIdLst>
  <p:sldSz cx="12192000" cy="6858000"/>
  <p:notesSz cx="6858000" cy="9144000"/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6" autoAdjust="0"/>
    <p:restoredTop sz="94599"/>
  </p:normalViewPr>
  <p:slideViewPr>
    <p:cSldViewPr snapToGrid="0" snapToObjects="1">
      <p:cViewPr varScale="1">
        <p:scale>
          <a:sx n="100" d="100"/>
          <a:sy n="100" d="100"/>
        </p:scale>
        <p:origin x="10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5T12:59:30.1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5779,'0'0'0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44:39.0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7156,'35'-6'0,"-7"0"0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44:50.7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6843,'0'0'0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6:05:47.3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5756,'0'0'0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6:50:56.7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6831,'0'0'0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5T13:02:25.2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6943,'0'0'0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5T13:08:36.0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8905,'0'0'0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5T13:08:37.5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10159,'53'16'550,"-8"-3"-506,-36-13 136,1 0-180,-5 0-23,1 0 23,-4 0 45,0 0-67,0 0-57,2 0-874,2 0 326,-1 0-348,1 0 975,0 0 0,-4 0 0,2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5T13:09:12.55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1 6742,'0'0'0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36:21.3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6339,'0'0'0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36:38.2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8232,'0'0'0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37:08.9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6865,'0'0'0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1T15:39:06.7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8568,'0'0'0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92CCA-0510-F348-A444-80FB917D7171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2C028-3131-2949-BF8D-9D730475BA93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939133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2C028-3131-2949-BF8D-9D730475BA93}" type="slidenum">
              <a:rPr lang="en-PT" smtClean="0"/>
              <a:t>2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652833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0F1A-E555-874E-B4A3-799150F23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AE569-CF52-404E-982C-28EAC06C5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09B51-D911-C64C-A4BA-4562F05D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A6CD0-B3FA-054C-8824-3A42EF80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1F2F4-2A3C-3A4E-8241-D1136D16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2022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A624E-CEC2-844E-B859-FC33E692B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E7621-176E-F045-ADD1-21A3DD58B5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8E38-37E8-654A-AC73-381C78D4A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42E02-E2E0-1E4F-A0C7-55A80708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33B5D-50F0-044A-AB93-504E4404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95020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9EA1B4-3003-4E4D-B629-04CCAF284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866F14-C688-724F-9FD2-431CE1F343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E8A23-F43A-5349-AD55-428583CA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61393-804C-B44C-A5F9-DE602CD69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1986-F5FA-394E-99C6-41F68556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833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1FF0C-38F3-5C40-BB07-EEF03472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8132A-6937-6345-BC9C-385F8062A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175F-730F-8C40-9622-92527C02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6BBE0-7D6C-4D45-9FFA-AEDD3FF41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0F652-BE12-3E44-8B80-D436BFFA0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22946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0D0D4-338E-AC46-8EBD-0CC4169A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A1BEE-594A-044F-BF93-EB2567CE6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229E1-52A7-1146-A703-7CF5AE89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EC40E-23D2-064A-AF6E-15CF6F2CB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556FA-EEF4-CA4B-979F-A622A63B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4610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0A091-112C-4B43-8655-CCD6A88A2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583BE-1015-584A-AA98-F0E00DB3A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13967-F9E6-244D-BC3F-D22C70183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EA79F-4ADD-7445-B4DB-F8607871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83BC6-F255-344B-9C14-CD35C7E23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1CCC23-24C2-864A-94E6-FDAC737D3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02716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AE639-91EF-534B-9565-D60D51E9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B9152-302A-1A42-9DBC-394E4510D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7CE75-B537-7646-9169-D035E7554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B2403-0B31-F840-BA99-1A64DF5ED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3D187-EFB0-6448-8B44-EE2F799BB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D644B0-CFB4-1249-BD2A-AA08742AD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FDFB95-41A5-BA42-BD0E-DCBB5846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EB8C3-5F32-134D-9FDD-3839B7D1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8481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9C30D-E0B4-4A46-8410-A4CA533CA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99192-9054-5344-9D00-D61D408BF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5B777-E97A-3041-BA1A-23C376EB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34E642-2299-8C45-8EF3-AC91C2C3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58568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2FC53-3152-D047-9747-53BAB7030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85FBD0-1199-3D48-B12F-879BFBCC4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4F24E-DEF2-E64C-BCA2-E3051DFD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4075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BA5A6-FCBD-5F40-B241-CDC67BE24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AD5DD-FF09-6844-852A-F08E6005C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A51C8-4D71-0448-ACEC-0683C4839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9A8FF-1854-3947-86DC-14C9208B6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A9A816-17C0-4A43-B50D-5F938D0CD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B8B2C-C202-8A4D-8C13-B74F4E24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8870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81C0B-E610-254A-9E90-7A0591404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62F3A2-CAA4-964B-96D4-68E0C827D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5F744-76C2-8345-B412-D941B589D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3E5F1-BD3E-2448-B96D-D4D3881A1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D8CFF-B66A-5942-B31A-94D1E2191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99723-AEA3-3246-A346-6B32FD646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27892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A11B6-C618-AE40-8A05-26E36EB1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BDFF4-3F6E-414E-90B1-216EFBD2D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F1E01-44BF-3044-8616-2924D3E76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5B2F7-3A25-4F41-9AE3-5708D37B0088}" type="datetimeFigureOut">
              <a:rPr lang="en-PT" smtClean="0"/>
              <a:t>03/21/2023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F3EDC-007D-9E47-AEA1-291552C56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2A779-37B6-0F48-B2ED-7EE7563E8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4C990-03A0-884D-9E26-D851B186AAF6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52818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procha@fe.up.p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customXml" Target="../ink/ink13.xml"/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12" Type="http://schemas.openxmlformats.org/officeDocument/2006/relationships/image" Target="../media/image90.png"/><Relationship Id="rId17" Type="http://schemas.openxmlformats.org/officeDocument/2006/relationships/image" Target="../media/image93.png"/><Relationship Id="rId2" Type="http://schemas.openxmlformats.org/officeDocument/2006/relationships/image" Target="../media/image52.emf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11" Type="http://schemas.openxmlformats.org/officeDocument/2006/relationships/image" Target="../media/image61.emf"/><Relationship Id="rId5" Type="http://schemas.openxmlformats.org/officeDocument/2006/relationships/image" Target="../media/image55.emf"/><Relationship Id="rId15" Type="http://schemas.openxmlformats.org/officeDocument/2006/relationships/image" Target="../media/image91.png"/><Relationship Id="rId10" Type="http://schemas.openxmlformats.org/officeDocument/2006/relationships/image" Target="../media/image60.emf"/><Relationship Id="rId4" Type="http://schemas.openxmlformats.org/officeDocument/2006/relationships/image" Target="../media/image54.emf"/><Relationship Id="rId9" Type="http://schemas.openxmlformats.org/officeDocument/2006/relationships/image" Target="../media/image59.emf"/><Relationship Id="rId14" Type="http://schemas.openxmlformats.org/officeDocument/2006/relationships/image" Target="../media/image40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71.png"/><Relationship Id="rId4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image" Target="../media/image85.emf"/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12" Type="http://schemas.openxmlformats.org/officeDocument/2006/relationships/image" Target="../media/image84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emf"/><Relationship Id="rId11" Type="http://schemas.openxmlformats.org/officeDocument/2006/relationships/image" Target="../media/image840.png"/><Relationship Id="rId5" Type="http://schemas.openxmlformats.org/officeDocument/2006/relationships/image" Target="../media/image78.emf"/><Relationship Id="rId15" Type="http://schemas.openxmlformats.org/officeDocument/2006/relationships/image" Target="../media/image105.png"/><Relationship Id="rId10" Type="http://schemas.openxmlformats.org/officeDocument/2006/relationships/image" Target="../media/image83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Relationship Id="rId14" Type="http://schemas.openxmlformats.org/officeDocument/2006/relationships/image" Target="../media/image10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7.png"/><Relationship Id="rId7" Type="http://schemas.openxmlformats.org/officeDocument/2006/relationships/image" Target="../media/image109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87.emf"/><Relationship Id="rId7" Type="http://schemas.openxmlformats.org/officeDocument/2006/relationships/image" Target="../media/image119.png"/><Relationship Id="rId12" Type="http://schemas.openxmlformats.org/officeDocument/2006/relationships/image" Target="../media/image94.png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8.emf"/><Relationship Id="rId7" Type="http://schemas.openxmlformats.org/officeDocument/2006/relationships/image" Target="../media/image99.png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89.emf"/><Relationship Id="rId7" Type="http://schemas.openxmlformats.org/officeDocument/2006/relationships/image" Target="../media/image115.png"/><Relationship Id="rId12" Type="http://schemas.openxmlformats.org/officeDocument/2006/relationships/image" Target="../media/image128.png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27.png"/><Relationship Id="rId5" Type="http://schemas.openxmlformats.org/officeDocument/2006/relationships/image" Target="../media/image103.png"/><Relationship Id="rId10" Type="http://schemas.openxmlformats.org/officeDocument/2006/relationships/image" Target="../media/image126.png"/><Relationship Id="rId4" Type="http://schemas.openxmlformats.org/officeDocument/2006/relationships/image" Target="../media/image102.png"/><Relationship Id="rId9" Type="http://schemas.openxmlformats.org/officeDocument/2006/relationships/image" Target="../media/image1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png"/><Relationship Id="rId18" Type="http://schemas.openxmlformats.org/officeDocument/2006/relationships/image" Target="../media/image22.jpg"/><Relationship Id="rId3" Type="http://schemas.openxmlformats.org/officeDocument/2006/relationships/image" Target="../media/image13.emf"/><Relationship Id="rId7" Type="http://schemas.openxmlformats.org/officeDocument/2006/relationships/image" Target="../media/image17.jpg"/><Relationship Id="rId17" Type="http://schemas.openxmlformats.org/officeDocument/2006/relationships/image" Target="../media/image27.png"/><Relationship Id="rId2" Type="http://schemas.openxmlformats.org/officeDocument/2006/relationships/image" Target="../media/image12.emf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11" Type="http://schemas.openxmlformats.org/officeDocument/2006/relationships/image" Target="../media/image20.jpg"/><Relationship Id="rId5" Type="http://schemas.openxmlformats.org/officeDocument/2006/relationships/image" Target="../media/image15.jpg"/><Relationship Id="rId15" Type="http://schemas.openxmlformats.org/officeDocument/2006/relationships/image" Target="../media/image25.png"/><Relationship Id="rId10" Type="http://schemas.openxmlformats.org/officeDocument/2006/relationships/image" Target="../media/image19.jpg"/><Relationship Id="rId4" Type="http://schemas.openxmlformats.org/officeDocument/2006/relationships/image" Target="../media/image14.emf"/><Relationship Id="rId9" Type="http://schemas.openxmlformats.org/officeDocument/2006/relationships/image" Target="../media/image19.png"/><Relationship Id="rId1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3.emf"/><Relationship Id="rId7" Type="http://schemas.openxmlformats.org/officeDocument/2006/relationships/image" Target="../media/image24.png"/><Relationship Id="rId12" Type="http://schemas.openxmlformats.org/officeDocument/2006/relationships/image" Target="../media/image32.png"/><Relationship Id="rId17" Type="http://schemas.openxmlformats.org/officeDocument/2006/relationships/image" Target="../media/image31.jpg"/><Relationship Id="rId2" Type="http://schemas.openxmlformats.org/officeDocument/2006/relationships/image" Target="../media/image12.emf"/><Relationship Id="rId16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17.jpg"/><Relationship Id="rId15" Type="http://schemas.openxmlformats.org/officeDocument/2006/relationships/image" Target="../media/image35.png"/><Relationship Id="rId4" Type="http://schemas.openxmlformats.org/officeDocument/2006/relationships/image" Target="../media/image16.jp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0" Type="http://schemas.openxmlformats.org/officeDocument/2006/relationships/image" Target="../media/image41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Relationship Id="rId14" Type="http://schemas.openxmlformats.org/officeDocument/2006/relationships/image" Target="../media/image4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46.emf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47.emf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customXml" Target="../ink/ink11.xml"/><Relationship Id="rId18" Type="http://schemas.openxmlformats.org/officeDocument/2006/relationships/image" Target="../media/image74.png"/><Relationship Id="rId3" Type="http://schemas.openxmlformats.org/officeDocument/2006/relationships/image" Target="../media/image49.emf"/><Relationship Id="rId21" Type="http://schemas.openxmlformats.org/officeDocument/2006/relationships/image" Target="../media/image77.png"/><Relationship Id="rId7" Type="http://schemas.openxmlformats.org/officeDocument/2006/relationships/image" Target="../media/image4010.png"/><Relationship Id="rId12" Type="http://schemas.openxmlformats.org/officeDocument/2006/relationships/image" Target="../media/image4110.png"/><Relationship Id="rId17" Type="http://schemas.openxmlformats.org/officeDocument/2006/relationships/image" Target="../media/image73.png"/><Relationship Id="rId2" Type="http://schemas.openxmlformats.org/officeDocument/2006/relationships/image" Target="../media/image48.emf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.xml"/><Relationship Id="rId11" Type="http://schemas.openxmlformats.org/officeDocument/2006/relationships/customXml" Target="../ink/ink10.xml"/><Relationship Id="rId5" Type="http://schemas.openxmlformats.org/officeDocument/2006/relationships/image" Target="../media/image70.png"/><Relationship Id="rId15" Type="http://schemas.openxmlformats.org/officeDocument/2006/relationships/image" Target="../media/image51.jpg"/><Relationship Id="rId23" Type="http://schemas.openxmlformats.org/officeDocument/2006/relationships/image" Target="../media/image79.png"/><Relationship Id="rId10" Type="http://schemas.openxmlformats.org/officeDocument/2006/relationships/customXml" Target="../ink/ink9.xml"/><Relationship Id="rId19" Type="http://schemas.openxmlformats.org/officeDocument/2006/relationships/image" Target="../media/image75.png"/><Relationship Id="rId4" Type="http://schemas.openxmlformats.org/officeDocument/2006/relationships/image" Target="../media/image50.emf"/><Relationship Id="rId9" Type="http://schemas.openxmlformats.org/officeDocument/2006/relationships/customXml" Target="../ink/ink8.xml"/><Relationship Id="rId14" Type="http://schemas.openxmlformats.org/officeDocument/2006/relationships/customXml" Target="../ink/ink12.xml"/><Relationship Id="rId22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826899"/>
            <a:ext cx="9144000" cy="2387600"/>
          </a:xfrm>
          <a:solidFill>
            <a:schemeClr val="accent2"/>
          </a:solidFill>
        </p:spPr>
        <p:txBody>
          <a:bodyPr anchor="ctr">
            <a:normAutofit/>
          </a:bodyPr>
          <a:lstStyle/>
          <a:p>
            <a:r>
              <a:rPr lang="pt-PT" sz="4400" b="1" dirty="0">
                <a:latin typeface="+mn-lt"/>
              </a:rPr>
              <a:t>Representação gráfica de </a:t>
            </a:r>
            <a:r>
              <a:rPr lang="pt-PT" sz="4400" b="1" i="1" dirty="0">
                <a:latin typeface="+mn-lt"/>
              </a:rPr>
              <a:t>G</a:t>
            </a:r>
            <a:r>
              <a:rPr lang="pt-PT" sz="4400" b="1" dirty="0">
                <a:latin typeface="+mn-lt"/>
              </a:rPr>
              <a:t>(</a:t>
            </a:r>
            <a:r>
              <a:rPr lang="pt-PT" sz="4400" b="1" i="1" dirty="0" err="1">
                <a:latin typeface="+mn-lt"/>
              </a:rPr>
              <a:t>jω</a:t>
            </a:r>
            <a:r>
              <a:rPr lang="pt-PT" sz="4400" b="1" dirty="0">
                <a:latin typeface="+mn-lt"/>
              </a:rPr>
              <a:t>)</a:t>
            </a:r>
            <a:br>
              <a:rPr lang="pt-PT" sz="4400" b="1" dirty="0">
                <a:latin typeface="+mn-lt"/>
              </a:rPr>
            </a:br>
            <a:r>
              <a:rPr lang="pt-PT" sz="4400" b="1" dirty="0">
                <a:latin typeface="+mn-lt"/>
              </a:rPr>
              <a:t>Diagramas de </a:t>
            </a:r>
            <a:r>
              <a:rPr lang="pt-PT" sz="4400" b="1" dirty="0" err="1">
                <a:latin typeface="+mn-lt"/>
              </a:rPr>
              <a:t>Nyquist</a:t>
            </a:r>
            <a:br>
              <a:rPr lang="pt-PT" sz="4400" b="1" dirty="0">
                <a:latin typeface="+mn-lt"/>
              </a:rPr>
            </a:br>
            <a:r>
              <a:rPr lang="pt-PT" sz="4400" b="1" dirty="0">
                <a:latin typeface="+mn-lt"/>
              </a:rPr>
              <a:t>(diagramas polares)</a:t>
            </a:r>
            <a:endParaRPr lang="pt-PT" sz="44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3" y="5589240"/>
            <a:ext cx="8809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Paula Rocha Malonek (</a:t>
            </a:r>
            <a:r>
              <a:rPr lang="pt-PT" dirty="0">
                <a:hlinkClick r:id="rId2"/>
              </a:rPr>
              <a:t>mprocha@fe.up.pt</a:t>
            </a:r>
            <a:r>
              <a:rPr lang="pt-PT" dirty="0"/>
              <a:t>) e Paulo Lopes dos Santos (pjsantos@fe.up.pt)</a:t>
            </a:r>
          </a:p>
        </p:txBody>
      </p:sp>
    </p:spTree>
    <p:extLst>
      <p:ext uri="{BB962C8B-B14F-4D97-AF65-F5344CB8AC3E}">
        <p14:creationId xmlns:p14="http://schemas.microsoft.com/office/powerpoint/2010/main" val="836013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438F89-2F3B-AA43-B915-1F151FB45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76" y="264694"/>
            <a:ext cx="8583781" cy="7693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C65D4C-5630-2C4E-83C3-C05339854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74" y="1034047"/>
            <a:ext cx="2336378" cy="5156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371E7E-1A01-3A43-B748-B50863F1F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42" y="1689307"/>
            <a:ext cx="3616158" cy="629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21C544-719D-C643-A923-038992630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1640" y="1663312"/>
            <a:ext cx="2869532" cy="681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A8C246-C708-9447-86EE-30E9A464F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7268" y="1541438"/>
            <a:ext cx="3616158" cy="927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64081D-7481-104F-8BBA-522FF9CE4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4" y="3035249"/>
            <a:ext cx="4331369" cy="4408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8DF751-D19E-F343-BFDE-25078AF80A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6211" y="3011519"/>
            <a:ext cx="5444958" cy="5210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0FF354-8127-DF42-8F83-5DD4281CB54F}"/>
              </a:ext>
            </a:extLst>
          </p:cNvPr>
          <p:cNvSpPr txBox="1"/>
          <p:nvPr/>
        </p:nvSpPr>
        <p:spPr>
          <a:xfrm>
            <a:off x="631662" y="3023217"/>
            <a:ext cx="38501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900" b="1" dirty="0"/>
              <a:t>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477C05-5AB5-DE47-8E0A-B1CB1C38C8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2" y="3933286"/>
            <a:ext cx="7378700" cy="50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6283EC-A986-F442-96CE-9C30DDA80A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642" y="4994721"/>
            <a:ext cx="5311148" cy="6356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B1A713-DB77-3B48-BDCD-92B6A276E9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8390" y="5762745"/>
            <a:ext cx="1828800" cy="369258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30D9ECF-D146-1447-BE97-E7E9CAE72241}"/>
              </a:ext>
            </a:extLst>
          </p:cNvPr>
          <p:cNvCxnSpPr/>
          <p:nvPr/>
        </p:nvCxnSpPr>
        <p:spPr>
          <a:xfrm>
            <a:off x="4668251" y="5558226"/>
            <a:ext cx="0" cy="169049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5961CC-1D42-384D-B30D-719EBE0562EE}"/>
              </a:ext>
            </a:extLst>
          </p:cNvPr>
          <p:cNvCxnSpPr>
            <a:cxnSpLocks/>
          </p:cNvCxnSpPr>
          <p:nvPr/>
        </p:nvCxnSpPr>
        <p:spPr>
          <a:xfrm>
            <a:off x="8085225" y="3657600"/>
            <a:ext cx="0" cy="3068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D24B4FC-CAAC-9747-AFF9-F671BD044352}"/>
              </a:ext>
            </a:extLst>
          </p:cNvPr>
          <p:cNvSpPr txBox="1"/>
          <p:nvPr/>
        </p:nvSpPr>
        <p:spPr>
          <a:xfrm>
            <a:off x="8232152" y="3657600"/>
            <a:ext cx="108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115AD1B-F623-5A40-9432-DE16DFD784D8}"/>
                  </a:ext>
                </a:extLst>
              </p:cNvPr>
              <p:cNvSpPr/>
              <p:nvPr/>
            </p:nvSpPr>
            <p:spPr>
              <a:xfrm>
                <a:off x="9458343" y="3540501"/>
                <a:ext cx="1700982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115AD1B-F623-5A40-9432-DE16DFD78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343" y="3540501"/>
                <a:ext cx="1700982" cy="5740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89C5D0AE-F8F7-4942-8C41-A9B2557ADBB2}"/>
                  </a:ext>
                </a:extLst>
              </p14:cNvPr>
              <p14:cNvContentPartPr/>
              <p14:nvPr/>
            </p14:nvContentPartPr>
            <p14:xfrm>
              <a:off x="10455328" y="5666817"/>
              <a:ext cx="360" cy="3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89C5D0AE-F8F7-4942-8C41-A9B2557ADBB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447768" y="5659257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7">
                <a:extLst>
                  <a:ext uri="{FF2B5EF4-FFF2-40B4-BE49-F238E27FC236}">
                    <a16:creationId xmlns:a16="http://schemas.microsoft.com/office/drawing/2014/main" id="{D1414611-CC2E-22A4-AA4A-AC4479B57FCD}"/>
                  </a:ext>
                </a:extLst>
              </p:cNvPr>
              <p:cNvSpPr/>
              <p:nvPr/>
            </p:nvSpPr>
            <p:spPr>
              <a:xfrm>
                <a:off x="8390961" y="4746398"/>
                <a:ext cx="260962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pt-P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pt-PT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pt-PT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pt-P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7">
                <a:extLst>
                  <a:ext uri="{FF2B5EF4-FFF2-40B4-BE49-F238E27FC236}">
                    <a16:creationId xmlns:a16="http://schemas.microsoft.com/office/drawing/2014/main" id="{D1414611-CC2E-22A4-AA4A-AC4479B57F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961" y="4746398"/>
                <a:ext cx="2609620" cy="338554"/>
              </a:xfrm>
              <a:prstGeom prst="rect">
                <a:avLst/>
              </a:prstGeom>
              <a:blipFill>
                <a:blip r:embed="rId15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7">
                <a:extLst>
                  <a:ext uri="{FF2B5EF4-FFF2-40B4-BE49-F238E27FC236}">
                    <a16:creationId xmlns:a16="http://schemas.microsoft.com/office/drawing/2014/main" id="{6D566907-FD00-F8D6-D69C-230CEDD702C7}"/>
                  </a:ext>
                </a:extLst>
              </p:cNvPr>
              <p:cNvSpPr/>
              <p:nvPr/>
            </p:nvSpPr>
            <p:spPr>
              <a:xfrm>
                <a:off x="8300748" y="5276645"/>
                <a:ext cx="3710806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→+∞</m:t>
                              </m:r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pt-PT" sz="1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pt-PT" sz="1600" i="1" dirty="0" err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dirty="0" err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pt-P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7">
                <a:extLst>
                  <a:ext uri="{FF2B5EF4-FFF2-40B4-BE49-F238E27FC236}">
                    <a16:creationId xmlns:a16="http://schemas.microsoft.com/office/drawing/2014/main" id="{6D566907-FD00-F8D6-D69C-230CEDD70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748" y="5276645"/>
                <a:ext cx="3710806" cy="527773"/>
              </a:xfrm>
              <a:prstGeom prst="rect">
                <a:avLst/>
              </a:prstGeom>
              <a:blipFill>
                <a:blip r:embed="rId16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83BF9AB-FA86-0E4B-255B-125237EB7951}"/>
                  </a:ext>
                </a:extLst>
              </p:cNvPr>
              <p:cNvSpPr txBox="1"/>
              <p:nvPr/>
            </p:nvSpPr>
            <p:spPr>
              <a:xfrm>
                <a:off x="8507657" y="4260680"/>
                <a:ext cx="190137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             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83BF9AB-FA86-0E4B-255B-125237EB7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657" y="4260680"/>
                <a:ext cx="1901371" cy="3385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47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6" grpId="0"/>
      <p:bldP spid="14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9E7C388-08FC-2546-B4DA-E85972B852F8}"/>
              </a:ext>
            </a:extLst>
          </p:cNvPr>
          <p:cNvSpPr txBox="1"/>
          <p:nvPr/>
        </p:nvSpPr>
        <p:spPr>
          <a:xfrm>
            <a:off x="447720" y="385011"/>
            <a:ext cx="108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4BADFF-E357-4228-D532-9569065C8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424" y="374619"/>
            <a:ext cx="8145013" cy="61087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91C818-CDEA-404C-9EA6-ED778A1FA3AD}"/>
                  </a:ext>
                </a:extLst>
              </p:cNvPr>
              <p:cNvSpPr/>
              <p:nvPr/>
            </p:nvSpPr>
            <p:spPr>
              <a:xfrm>
                <a:off x="1527845" y="282675"/>
                <a:ext cx="1700982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91C818-CDEA-404C-9EA6-ED778A1FA3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845" y="282675"/>
                <a:ext cx="1700982" cy="5740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980BF95A-3770-FD2E-D2FB-47819F6FD8B5}"/>
              </a:ext>
            </a:extLst>
          </p:cNvPr>
          <p:cNvSpPr/>
          <p:nvPr/>
        </p:nvSpPr>
        <p:spPr>
          <a:xfrm>
            <a:off x="10079388" y="3253214"/>
            <a:ext cx="1802262" cy="9131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02C34C39-5D58-B94A-4B78-F0AEA39084A0}"/>
                  </a:ext>
                </a:extLst>
              </p:cNvPr>
              <p:cNvSpPr/>
              <p:nvPr/>
            </p:nvSpPr>
            <p:spPr>
              <a:xfrm>
                <a:off x="10278129" y="3541039"/>
                <a:ext cx="1520905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)→−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02C34C39-5D58-B94A-4B78-F0AEA39084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8129" y="3541039"/>
                <a:ext cx="1520905" cy="338554"/>
              </a:xfrm>
              <a:prstGeom prst="rect">
                <a:avLst/>
              </a:prstGeom>
              <a:blipFill>
                <a:blip r:embed="rId4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7">
                <a:extLst>
                  <a:ext uri="{FF2B5EF4-FFF2-40B4-BE49-F238E27FC236}">
                    <a16:creationId xmlns:a16="http://schemas.microsoft.com/office/drawing/2014/main" id="{1AEB07A1-7C13-3D01-E489-ACCB42820EEE}"/>
                  </a:ext>
                </a:extLst>
              </p:cNvPr>
              <p:cNvSpPr/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 ⟹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7">
                <a:extLst>
                  <a:ext uri="{FF2B5EF4-FFF2-40B4-BE49-F238E27FC236}">
                    <a16:creationId xmlns:a16="http://schemas.microsoft.com/office/drawing/2014/main" id="{1AEB07A1-7C13-3D01-E489-ACCB42820E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7">
                <a:extLst>
                  <a:ext uri="{FF2B5EF4-FFF2-40B4-BE49-F238E27FC236}">
                    <a16:creationId xmlns:a16="http://schemas.microsoft.com/office/drawing/2014/main" id="{76AC2396-924C-ACF2-097C-F15CA6FC18C7}"/>
                  </a:ext>
                </a:extLst>
              </p:cNvPr>
              <p:cNvSpPr/>
              <p:nvPr/>
            </p:nvSpPr>
            <p:spPr>
              <a:xfrm>
                <a:off x="283861" y="2041395"/>
                <a:ext cx="3476770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func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pt-PT" sz="1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7">
                <a:extLst>
                  <a:ext uri="{FF2B5EF4-FFF2-40B4-BE49-F238E27FC236}">
                    <a16:creationId xmlns:a16="http://schemas.microsoft.com/office/drawing/2014/main" id="{76AC2396-924C-ACF2-097C-F15CA6FC18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61" y="2041395"/>
                <a:ext cx="3476770" cy="527773"/>
              </a:xfrm>
              <a:prstGeom prst="rect">
                <a:avLst/>
              </a:prstGeom>
              <a:blipFill>
                <a:blip r:embed="rId6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33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44A62E-7095-9046-9999-A29E6C09F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0834"/>
            <a:ext cx="9565788" cy="723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BECC07-1F01-1E48-8BDE-06560A803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035" y="1051688"/>
            <a:ext cx="9200950" cy="44411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9C7EB0EF-24D1-79D1-D2BB-5F61A2BAE92D}"/>
                  </a:ext>
                </a:extLst>
              </p:cNvPr>
              <p:cNvSpPr/>
              <p:nvPr/>
            </p:nvSpPr>
            <p:spPr>
              <a:xfrm>
                <a:off x="428748" y="1411703"/>
                <a:ext cx="31129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⟹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9C7EB0EF-24D1-79D1-D2BB-5F61A2BAE9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48" y="1411703"/>
                <a:ext cx="3112942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DA859500-DA82-BAAE-225F-8ECCCEE79E6A}"/>
                  </a:ext>
                </a:extLst>
              </p:cNvPr>
              <p:cNvSpPr/>
              <p:nvPr/>
            </p:nvSpPr>
            <p:spPr>
              <a:xfrm>
                <a:off x="283861" y="1887545"/>
                <a:ext cx="3476770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func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pt-PT" sz="1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DA859500-DA82-BAAE-225F-8ECCCEE79E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61" y="1887545"/>
                <a:ext cx="3476770" cy="527773"/>
              </a:xfrm>
              <a:prstGeom prst="rect">
                <a:avLst/>
              </a:prstGeom>
              <a:blipFill>
                <a:blip r:embed="rId5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C8907163-EA0D-4F37-88AC-67F86AB27A98}"/>
              </a:ext>
            </a:extLst>
          </p:cNvPr>
          <p:cNvSpPr/>
          <p:nvPr/>
        </p:nvSpPr>
        <p:spPr>
          <a:xfrm>
            <a:off x="7671604" y="2809784"/>
            <a:ext cx="1768610" cy="1238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0953B0C6-CFC4-9F95-2FAB-20DAB3A26849}"/>
                  </a:ext>
                </a:extLst>
              </p:cNvPr>
              <p:cNvSpPr/>
              <p:nvPr/>
            </p:nvSpPr>
            <p:spPr>
              <a:xfrm>
                <a:off x="7864612" y="3272263"/>
                <a:ext cx="145693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0953B0C6-CFC4-9F95-2FAB-20DAB3A268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612" y="3272263"/>
                <a:ext cx="1456933" cy="527773"/>
              </a:xfrm>
              <a:prstGeom prst="rect">
                <a:avLst/>
              </a:prstGeom>
              <a:blipFill>
                <a:blip r:embed="rId6"/>
                <a:stretch>
                  <a:fillRect b="-1163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152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A8D849-AA1C-EF41-9FCD-80C16AF92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0834"/>
            <a:ext cx="9565788" cy="723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0CA46A-A990-F44F-A2C1-9DD3564A5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659" y="1169527"/>
            <a:ext cx="6231685" cy="53585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1D0F1BBB-740D-69E1-1A59-55CF5DBE765F}"/>
                  </a:ext>
                </a:extLst>
              </p:cNvPr>
              <p:cNvSpPr/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⟹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1D0F1BBB-740D-69E1-1A59-55CF5DBE76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617A1B8E-DA66-E50F-7568-273FBC92B816}"/>
                  </a:ext>
                </a:extLst>
              </p:cNvPr>
              <p:cNvSpPr/>
              <p:nvPr/>
            </p:nvSpPr>
            <p:spPr>
              <a:xfrm>
                <a:off x="283861" y="2041395"/>
                <a:ext cx="3476770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func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pt-PT" sz="1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617A1B8E-DA66-E50F-7568-273FBC92B8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61" y="2041395"/>
                <a:ext cx="3476770" cy="527773"/>
              </a:xfrm>
              <a:prstGeom prst="rect">
                <a:avLst/>
              </a:prstGeom>
              <a:blipFill>
                <a:blip r:embed="rId5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A30E381F-8507-CB0E-E6A5-7CD2906A3CA2}"/>
              </a:ext>
            </a:extLst>
          </p:cNvPr>
          <p:cNvSpPr/>
          <p:nvPr/>
        </p:nvSpPr>
        <p:spPr>
          <a:xfrm>
            <a:off x="7521263" y="3429000"/>
            <a:ext cx="1899634" cy="892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823DE8DF-3C24-8651-F7BE-99EE3A7BE578}"/>
                  </a:ext>
                </a:extLst>
              </p:cNvPr>
              <p:cNvSpPr/>
              <p:nvPr/>
            </p:nvSpPr>
            <p:spPr>
              <a:xfrm>
                <a:off x="7742613" y="3692886"/>
                <a:ext cx="1456933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823DE8DF-3C24-8651-F7BE-99EE3A7BE5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613" y="3692886"/>
                <a:ext cx="1456933" cy="338554"/>
              </a:xfrm>
              <a:prstGeom prst="rect">
                <a:avLst/>
              </a:prstGeom>
              <a:blipFill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554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B4F682-7F0F-9B4B-AA4E-90D91159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0834"/>
            <a:ext cx="9565788" cy="723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E31374-4BDF-D84A-AE43-ED552CD30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909" y="1071510"/>
            <a:ext cx="7170821" cy="49165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A24BA6E4-22B2-7A84-F867-9C1F047DF9E1}"/>
                  </a:ext>
                </a:extLst>
              </p:cNvPr>
              <p:cNvSpPr/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=3,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⟹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PT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7">
                <a:extLst>
                  <a:ext uri="{FF2B5EF4-FFF2-40B4-BE49-F238E27FC236}">
                    <a16:creationId xmlns:a16="http://schemas.microsoft.com/office/drawing/2014/main" id="{A24BA6E4-22B2-7A84-F867-9C1F047DF9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48" y="1411703"/>
                <a:ext cx="2726577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564880B6-35F7-D9A3-576D-2654515A12AE}"/>
                  </a:ext>
                </a:extLst>
              </p:cNvPr>
              <p:cNvSpPr/>
              <p:nvPr/>
            </p:nvSpPr>
            <p:spPr>
              <a:xfrm>
                <a:off x="283860" y="2041395"/>
                <a:ext cx="373452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func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pt-PT" sz="1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=−3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7">
                <a:extLst>
                  <a:ext uri="{FF2B5EF4-FFF2-40B4-BE49-F238E27FC236}">
                    <a16:creationId xmlns:a16="http://schemas.microsoft.com/office/drawing/2014/main" id="{564880B6-35F7-D9A3-576D-2654515A1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60" y="2041395"/>
                <a:ext cx="3734523" cy="527773"/>
              </a:xfrm>
              <a:prstGeom prst="rect">
                <a:avLst/>
              </a:prstGeom>
              <a:blipFill>
                <a:blip r:embed="rId5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D6AE5F28-55B7-4921-9BCD-0220C8330E30}"/>
              </a:ext>
            </a:extLst>
          </p:cNvPr>
          <p:cNvSpPr/>
          <p:nvPr/>
        </p:nvSpPr>
        <p:spPr>
          <a:xfrm>
            <a:off x="7421736" y="3498709"/>
            <a:ext cx="1899634" cy="7638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BC92EFF2-3CB7-A91B-9D98-2320DE0F364C}"/>
                  </a:ext>
                </a:extLst>
              </p:cNvPr>
              <p:cNvSpPr/>
              <p:nvPr/>
            </p:nvSpPr>
            <p:spPr>
              <a:xfrm>
                <a:off x="7643086" y="3552645"/>
                <a:ext cx="1678284" cy="5533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BC92EFF2-3CB7-A91B-9D98-2320DE0F36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086" y="3552645"/>
                <a:ext cx="1678284" cy="5533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035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933EE9-64E0-6040-98CB-0F1107621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05" y="146718"/>
            <a:ext cx="8938127" cy="956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ACDB80-8FFB-1C4A-8D37-898A79010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88" y="1102729"/>
            <a:ext cx="8840944" cy="3618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671949-1863-204C-AB6F-3A7798DD8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337" y="5021327"/>
            <a:ext cx="8315826" cy="1054286"/>
          </a:xfrm>
          <a:prstGeom prst="rect">
            <a:avLst/>
          </a:prstGeom>
          <a:ln>
            <a:solidFill>
              <a:srgbClr val="0432FF"/>
            </a:solidFill>
          </a:ln>
        </p:spPr>
      </p:pic>
    </p:spTree>
    <p:extLst>
      <p:ext uri="{BB962C8B-B14F-4D97-AF65-F5344CB8AC3E}">
        <p14:creationId xmlns:p14="http://schemas.microsoft.com/office/powerpoint/2010/main" val="162940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5F03C-D1D4-3C43-B758-24A3E8E2A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64" y="174792"/>
            <a:ext cx="8934484" cy="8238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8765AA-37F7-894D-BB27-D26B1D39A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27" y="1088365"/>
            <a:ext cx="6754032" cy="125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63327F-0490-F54F-BA04-1398AF23D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47" y="2522596"/>
            <a:ext cx="8205537" cy="703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E1FB67-BAE2-F247-80DA-6C17B3D76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47" y="3424420"/>
            <a:ext cx="3104148" cy="581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E7E073-C724-6441-A108-38FBDBFAB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083" y="3303130"/>
            <a:ext cx="8041106" cy="7454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F5925B-A76D-8242-8709-CAB4549D4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458" y="4126375"/>
            <a:ext cx="7822681" cy="485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A3E3AE-B30D-204D-94DF-043D5BEFF3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4134" y="4206730"/>
            <a:ext cx="2117558" cy="332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E38778-8B55-E74F-B34E-DFA588D118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554" y="4607517"/>
            <a:ext cx="2047520" cy="3302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CAF190-5CB2-C149-A928-B81FF7F28B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9387" y="5031082"/>
            <a:ext cx="3489827" cy="6764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95AAF7-A737-994A-AB26-893F0958ADCD}"/>
              </a:ext>
            </a:extLst>
          </p:cNvPr>
          <p:cNvCxnSpPr>
            <a:cxnSpLocks/>
          </p:cNvCxnSpPr>
          <p:nvPr/>
        </p:nvCxnSpPr>
        <p:spPr>
          <a:xfrm>
            <a:off x="4561373" y="4700922"/>
            <a:ext cx="0" cy="18381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66914A8-A3EE-4442-A18C-806E8DD75AA7}"/>
              </a:ext>
            </a:extLst>
          </p:cNvPr>
          <p:cNvSpPr txBox="1"/>
          <p:nvPr/>
        </p:nvSpPr>
        <p:spPr>
          <a:xfrm>
            <a:off x="4721927" y="4827948"/>
            <a:ext cx="1080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B2C578D-4A34-4A4D-AE81-884012EC0AE0}"/>
                  </a:ext>
                </a:extLst>
              </p:cNvPr>
              <p:cNvSpPr/>
              <p:nvPr/>
            </p:nvSpPr>
            <p:spPr>
              <a:xfrm>
                <a:off x="5802052" y="4725612"/>
                <a:ext cx="1700982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B2C578D-4A34-4A4D-AE81-884012EC0A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052" y="4725612"/>
                <a:ext cx="1700982" cy="5740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370047D-D852-004D-A758-E446A6D952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51692" y="4178581"/>
            <a:ext cx="794087" cy="346714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5DFED25-5F48-7F41-9272-67B9EFF69A92}"/>
              </a:ext>
            </a:extLst>
          </p:cNvPr>
          <p:cNvCxnSpPr/>
          <p:nvPr/>
        </p:nvCxnSpPr>
        <p:spPr>
          <a:xfrm>
            <a:off x="3140241" y="5583422"/>
            <a:ext cx="0" cy="169049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99CD410-34D3-9045-916A-C48BC053D3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3738" y="5808084"/>
            <a:ext cx="2506399" cy="318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3">
                <a:extLst>
                  <a:ext uri="{FF2B5EF4-FFF2-40B4-BE49-F238E27FC236}">
                    <a16:creationId xmlns:a16="http://schemas.microsoft.com/office/drawing/2014/main" id="{963CC444-6ADB-4726-CD36-DDD152A583C2}"/>
                  </a:ext>
                </a:extLst>
              </p:cNvPr>
              <p:cNvSpPr/>
              <p:nvPr/>
            </p:nvSpPr>
            <p:spPr>
              <a:xfrm>
                <a:off x="5966614" y="5321073"/>
                <a:ext cx="368004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=2⟹</m:t>
                      </m:r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3">
                <a:extLst>
                  <a:ext uri="{FF2B5EF4-FFF2-40B4-BE49-F238E27FC236}">
                    <a16:creationId xmlns:a16="http://schemas.microsoft.com/office/drawing/2014/main" id="{963CC444-6ADB-4726-CD36-DDD152A583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614" y="5321073"/>
                <a:ext cx="3680043" cy="527773"/>
              </a:xfrm>
              <a:prstGeom prst="rect">
                <a:avLst/>
              </a:prstGeom>
              <a:blipFill>
                <a:blip r:embed="rId1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A9EDCA11-7E5D-8778-81C7-E0B4CC3E10F7}"/>
                  </a:ext>
                </a:extLst>
              </p:cNvPr>
              <p:cNvSpPr/>
              <p:nvPr/>
            </p:nvSpPr>
            <p:spPr>
              <a:xfrm>
                <a:off x="6819744" y="5799058"/>
                <a:ext cx="189909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|=∞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A9EDCA11-7E5D-8778-81C7-E0B4CC3E10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744" y="5799058"/>
                <a:ext cx="1899092" cy="4197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081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3CE3967-D518-2D43-80CB-3EE8D410AB86}"/>
                  </a:ext>
                </a:extLst>
              </p:cNvPr>
              <p:cNvSpPr/>
              <p:nvPr/>
            </p:nvSpPr>
            <p:spPr>
              <a:xfrm>
                <a:off x="1479361" y="474998"/>
                <a:ext cx="1588689" cy="5550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3CE3967-D518-2D43-80CB-3EE8D410AB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361" y="474998"/>
                <a:ext cx="1588689" cy="5550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F596ACF-BB35-6D42-8B53-90F073405B33}"/>
              </a:ext>
            </a:extLst>
          </p:cNvPr>
          <p:cNvSpPr txBox="1"/>
          <p:nvPr/>
        </p:nvSpPr>
        <p:spPr>
          <a:xfrm>
            <a:off x="423305" y="567844"/>
            <a:ext cx="1116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D044CA-8204-4E0C-4463-A0354619A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106" y="758388"/>
            <a:ext cx="7121631" cy="53412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E540E84E-33D6-E02F-5A78-77D9350CA7D5}"/>
                  </a:ext>
                </a:extLst>
              </p:cNvPr>
              <p:cNvSpPr/>
              <p:nvPr/>
            </p:nvSpPr>
            <p:spPr>
              <a:xfrm>
                <a:off x="423305" y="1570167"/>
                <a:ext cx="368004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=2⟹</m:t>
                      </m:r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E540E84E-33D6-E02F-5A78-77D9350CA7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05" y="1570167"/>
                <a:ext cx="3680043" cy="52777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76663BE9-C82B-2DFA-A436-E6449A341CE8}"/>
                  </a:ext>
                </a:extLst>
              </p:cNvPr>
              <p:cNvSpPr/>
              <p:nvPr/>
            </p:nvSpPr>
            <p:spPr>
              <a:xfrm>
                <a:off x="1276435" y="2048152"/>
                <a:ext cx="189909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|=∞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76663BE9-C82B-2DFA-A436-E6449A341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435" y="2048152"/>
                <a:ext cx="1899092" cy="4197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1259D2AC-F55A-52F7-5CC4-C4B5F3783103}"/>
                  </a:ext>
                </a:extLst>
              </p:cNvPr>
              <p:cNvSpPr/>
              <p:nvPr/>
            </p:nvSpPr>
            <p:spPr>
              <a:xfrm>
                <a:off x="286432" y="3070275"/>
                <a:ext cx="3680043" cy="554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1259D2AC-F55A-52F7-5CC4-C4B5F37831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32" y="3070275"/>
                <a:ext cx="3680043" cy="5549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EC866857-3A43-794C-C5CA-B577F24B107F}"/>
                  </a:ext>
                </a:extLst>
              </p:cNvPr>
              <p:cNvSpPr txBox="1"/>
              <p:nvPr/>
            </p:nvSpPr>
            <p:spPr>
              <a:xfrm>
                <a:off x="116382" y="3767309"/>
                <a:ext cx="2664897" cy="4603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𝑜</m:t>
                                  </m:r>
                                </m:e>
                                <m:sup>
                                  <m:r>
                                    <a:rPr lang="pt-PT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=−∞−</m:t>
                          </m:r>
                          <m:r>
                            <a:rPr lang="pt-P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e>
                      </m:func>
                    </m:oMath>
                  </m:oMathPara>
                </a14:m>
                <a:endParaRPr lang="pt-PT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EC866857-3A43-794C-C5CA-B577F24B1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82" y="3767309"/>
                <a:ext cx="2664897" cy="4603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3474223F-CAE4-1ED7-3A76-4551BC886459}"/>
                  </a:ext>
                </a:extLst>
              </p:cNvPr>
              <p:cNvSpPr txBox="1"/>
              <p:nvPr/>
            </p:nvSpPr>
            <p:spPr>
              <a:xfrm>
                <a:off x="207072" y="4454664"/>
                <a:ext cx="2664897" cy="614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PT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</a:rPr>
                            <m:t>𝑅𝑒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</a:rPr>
                            <m:t>𝐼𝑚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⟼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e>
                      </m:func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3474223F-CAE4-1ED7-3A76-4551BC8864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72" y="4454664"/>
                <a:ext cx="2664897" cy="6143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CC6FBFD5-C88F-745B-D676-CC1CFFE2A3E2}"/>
                  </a:ext>
                </a:extLst>
              </p:cNvPr>
              <p:cNvSpPr txBox="1"/>
              <p:nvPr/>
            </p:nvSpPr>
            <p:spPr>
              <a:xfrm>
                <a:off x="373907" y="5514837"/>
                <a:ext cx="3222171" cy="584775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PT" sz="1600" dirty="0"/>
                  <a:t>Parte real tende para </a:t>
                </a:r>
                <a14:m>
                  <m:oMath xmlns:m="http://schemas.openxmlformats.org/officeDocument/2006/math">
                    <m:r>
                      <a:rPr lang="pt-PT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pt-P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pt-PT" sz="1600" dirty="0"/>
                  <a:t> mais depressa do que a parte imaginária</a:t>
                </a:r>
              </a:p>
            </p:txBody>
          </p:sp>
        </mc:Choice>
        <mc:Fallback xmlns="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CC6FBFD5-C88F-745B-D676-CC1CFFE2A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07" y="5514837"/>
                <a:ext cx="3222171" cy="584775"/>
              </a:xfrm>
              <a:prstGeom prst="rect">
                <a:avLst/>
              </a:prstGeom>
              <a:blipFill>
                <a:blip r:embed="rId9"/>
                <a:stretch>
                  <a:fillRect l="-753" t="-2041" r="-753" b="-11224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exão reta unidirecional 20">
            <a:extLst>
              <a:ext uri="{FF2B5EF4-FFF2-40B4-BE49-F238E27FC236}">
                <a16:creationId xmlns:a16="http://schemas.microsoft.com/office/drawing/2014/main" id="{0908CF8E-ECDE-593B-02B1-01A93A07B2BF}"/>
              </a:ext>
            </a:extLst>
          </p:cNvPr>
          <p:cNvCxnSpPr/>
          <p:nvPr/>
        </p:nvCxnSpPr>
        <p:spPr>
          <a:xfrm flipH="1">
            <a:off x="2273705" y="5047148"/>
            <a:ext cx="100778" cy="36433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6E24336-0F96-DED2-EA8B-2E71A4C88653}"/>
              </a:ext>
            </a:extLst>
          </p:cNvPr>
          <p:cNvSpPr/>
          <p:nvPr/>
        </p:nvSpPr>
        <p:spPr>
          <a:xfrm>
            <a:off x="5075853" y="4180114"/>
            <a:ext cx="2506825" cy="1455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13">
                <a:extLst>
                  <a:ext uri="{FF2B5EF4-FFF2-40B4-BE49-F238E27FC236}">
                    <a16:creationId xmlns:a16="http://schemas.microsoft.com/office/drawing/2014/main" id="{53EEAC54-EA22-7A20-2380-2D5B4795EDB2}"/>
                  </a:ext>
                </a:extLst>
              </p:cNvPr>
              <p:cNvSpPr/>
              <p:nvPr/>
            </p:nvSpPr>
            <p:spPr>
              <a:xfrm>
                <a:off x="5582902" y="4285387"/>
                <a:ext cx="149272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tangle 13">
                <a:extLst>
                  <a:ext uri="{FF2B5EF4-FFF2-40B4-BE49-F238E27FC236}">
                    <a16:creationId xmlns:a16="http://schemas.microsoft.com/office/drawing/2014/main" id="{53EEAC54-EA22-7A20-2380-2D5B4795E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902" y="4285387"/>
                <a:ext cx="1492726" cy="338554"/>
              </a:xfrm>
              <a:prstGeom prst="rect">
                <a:avLst/>
              </a:prstGeom>
              <a:blipFill>
                <a:blip r:embed="rId10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13">
                <a:extLst>
                  <a:ext uri="{FF2B5EF4-FFF2-40B4-BE49-F238E27FC236}">
                    <a16:creationId xmlns:a16="http://schemas.microsoft.com/office/drawing/2014/main" id="{4918AC8F-7BA0-B3EE-8F7C-A42686541100}"/>
                  </a:ext>
                </a:extLst>
              </p:cNvPr>
              <p:cNvSpPr/>
              <p:nvPr/>
            </p:nvSpPr>
            <p:spPr>
              <a:xfrm>
                <a:off x="5683585" y="4571575"/>
                <a:ext cx="189909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)→∞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13">
                <a:extLst>
                  <a:ext uri="{FF2B5EF4-FFF2-40B4-BE49-F238E27FC236}">
                    <a16:creationId xmlns:a16="http://schemas.microsoft.com/office/drawing/2014/main" id="{4918AC8F-7BA0-B3EE-8F7C-A426865411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585" y="4571575"/>
                <a:ext cx="1899092" cy="338554"/>
              </a:xfrm>
              <a:prstGeom prst="rect">
                <a:avLst/>
              </a:prstGeom>
              <a:blipFill>
                <a:blip r:embed="rId11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49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7" grpId="0" animBg="1"/>
      <p:bldP spid="22" grpId="0" animBg="1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6FBF47-0566-5445-B525-A9A09115E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4" y="223587"/>
            <a:ext cx="8828505" cy="7890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90EF40-3143-8344-98FB-54424310B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651" y="839300"/>
            <a:ext cx="8335759" cy="5094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13">
                <a:extLst>
                  <a:ext uri="{FF2B5EF4-FFF2-40B4-BE49-F238E27FC236}">
                    <a16:creationId xmlns:a16="http://schemas.microsoft.com/office/drawing/2014/main" id="{174EE773-D6DC-D582-A6A0-1FE7D43DC5AB}"/>
                  </a:ext>
                </a:extLst>
              </p:cNvPr>
              <p:cNvSpPr/>
              <p:nvPr/>
            </p:nvSpPr>
            <p:spPr>
              <a:xfrm>
                <a:off x="174489" y="1458200"/>
                <a:ext cx="368004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=1⟹</m:t>
                      </m:r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13">
                <a:extLst>
                  <a:ext uri="{FF2B5EF4-FFF2-40B4-BE49-F238E27FC236}">
                    <a16:creationId xmlns:a16="http://schemas.microsoft.com/office/drawing/2014/main" id="{174EE773-D6DC-D582-A6A0-1FE7D43DC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89" y="1458200"/>
                <a:ext cx="3680043" cy="527773"/>
              </a:xfrm>
              <a:prstGeom prst="rect">
                <a:avLst/>
              </a:prstGeom>
              <a:blipFill>
                <a:blip r:embed="rId4"/>
                <a:stretch>
                  <a:fillRect b="-114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D35D9DD7-CE4B-AA13-1962-602DD55574BF}"/>
                  </a:ext>
                </a:extLst>
              </p:cNvPr>
              <p:cNvSpPr/>
              <p:nvPr/>
            </p:nvSpPr>
            <p:spPr>
              <a:xfrm>
                <a:off x="1027619" y="1936185"/>
                <a:ext cx="189909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|=∞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D35D9DD7-CE4B-AA13-1962-602DD55574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19" y="1936185"/>
                <a:ext cx="1899092" cy="4197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E758E3FC-90FD-EB47-8E56-10314690F220}"/>
                  </a:ext>
                </a:extLst>
              </p:cNvPr>
              <p:cNvSpPr/>
              <p:nvPr/>
            </p:nvSpPr>
            <p:spPr>
              <a:xfrm>
                <a:off x="231274" y="2692799"/>
                <a:ext cx="3585912" cy="5986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+2)</m:t>
                              </m:r>
                            </m:den>
                          </m:f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d>
                                <m:d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p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+2</m:t>
                                  </m:r>
                                </m:e>
                              </m:d>
                            </m:den>
                          </m:f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E758E3FC-90FD-EB47-8E56-10314690F2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74" y="2692799"/>
                <a:ext cx="3585912" cy="5986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7124E7B0-F528-A62C-D14C-B53AC4205651}"/>
                  </a:ext>
                </a:extLst>
              </p:cNvPr>
              <p:cNvSpPr/>
              <p:nvPr/>
            </p:nvSpPr>
            <p:spPr>
              <a:xfrm>
                <a:off x="868866" y="3566577"/>
                <a:ext cx="3585912" cy="589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7124E7B0-F528-A62C-D14C-B53AC42056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66" y="3566577"/>
                <a:ext cx="3585912" cy="589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E88FB428-AFC0-E4D0-F661-050CABB451A6}"/>
                  </a:ext>
                </a:extLst>
              </p:cNvPr>
              <p:cNvSpPr/>
              <p:nvPr/>
            </p:nvSpPr>
            <p:spPr>
              <a:xfrm>
                <a:off x="635601" y="4537898"/>
                <a:ext cx="358591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=−0.25−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E88FB428-AFC0-E4D0-F661-050CABB451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601" y="4537898"/>
                <a:ext cx="3585912" cy="4197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31827479-7DBD-8F86-8056-3DC1B6C3D138}"/>
              </a:ext>
            </a:extLst>
          </p:cNvPr>
          <p:cNvCxnSpPr/>
          <p:nvPr/>
        </p:nvCxnSpPr>
        <p:spPr>
          <a:xfrm flipV="1">
            <a:off x="6780245" y="3429000"/>
            <a:ext cx="0" cy="1970800"/>
          </a:xfrm>
          <a:prstGeom prst="line">
            <a:avLst/>
          </a:prstGeom>
          <a:ln w="31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3">
                <a:extLst>
                  <a:ext uri="{FF2B5EF4-FFF2-40B4-BE49-F238E27FC236}">
                    <a16:creationId xmlns:a16="http://schemas.microsoft.com/office/drawing/2014/main" id="{A5BCE9AA-7F84-8BB1-67BE-D8F27381F4F9}"/>
                  </a:ext>
                </a:extLst>
              </p:cNvPr>
              <p:cNvSpPr/>
              <p:nvPr/>
            </p:nvSpPr>
            <p:spPr>
              <a:xfrm>
                <a:off x="6326597" y="3166867"/>
                <a:ext cx="73599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−0.25</m:t>
                      </m:r>
                    </m:oMath>
                  </m:oMathPara>
                </a14:m>
                <a:endParaRPr lang="pt-PT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3">
                <a:extLst>
                  <a:ext uri="{FF2B5EF4-FFF2-40B4-BE49-F238E27FC236}">
                    <a16:creationId xmlns:a16="http://schemas.microsoft.com/office/drawing/2014/main" id="{A5BCE9AA-7F84-8BB1-67BE-D8F27381F4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6597" y="3166867"/>
                <a:ext cx="735999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1589943C-B32C-9D07-A876-DFFD97D54ACE}"/>
              </a:ext>
            </a:extLst>
          </p:cNvPr>
          <p:cNvSpPr/>
          <p:nvPr/>
        </p:nvSpPr>
        <p:spPr>
          <a:xfrm>
            <a:off x="5152141" y="4414400"/>
            <a:ext cx="2279534" cy="13962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A97BA178-DD11-D6B7-57EE-458F5C07D986}"/>
                  </a:ext>
                </a:extLst>
              </p:cNvPr>
              <p:cNvSpPr txBox="1"/>
              <p:nvPr/>
            </p:nvSpPr>
            <p:spPr>
              <a:xfrm>
                <a:off x="5016083" y="4742028"/>
                <a:ext cx="204651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0.25−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A97BA178-DD11-D6B7-57EE-458F5C07D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083" y="4742028"/>
                <a:ext cx="2046513" cy="338554"/>
              </a:xfrm>
              <a:prstGeom prst="rect">
                <a:avLst/>
              </a:prstGeom>
              <a:blipFill>
                <a:blip r:embed="rId10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7A12204D-35DA-4254-7E78-3DA6F43D23E0}"/>
                  </a:ext>
                </a:extLst>
              </p:cNvPr>
              <p:cNvSpPr txBox="1"/>
              <p:nvPr/>
            </p:nvSpPr>
            <p:spPr>
              <a:xfrm>
                <a:off x="4948007" y="4957628"/>
                <a:ext cx="2046513" cy="510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7A12204D-35DA-4254-7E78-3DA6F43D2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007" y="4957628"/>
                <a:ext cx="2046513" cy="510781"/>
              </a:xfrm>
              <a:prstGeom prst="rect">
                <a:avLst/>
              </a:prstGeom>
              <a:blipFill>
                <a:blip r:embed="rId11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13">
                <a:extLst>
                  <a:ext uri="{FF2B5EF4-FFF2-40B4-BE49-F238E27FC236}">
                    <a16:creationId xmlns:a16="http://schemas.microsoft.com/office/drawing/2014/main" id="{139812BA-2C03-697A-812F-48AE4963C17A}"/>
                  </a:ext>
                </a:extLst>
              </p:cNvPr>
              <p:cNvSpPr/>
              <p:nvPr/>
            </p:nvSpPr>
            <p:spPr>
              <a:xfrm>
                <a:off x="6876538" y="5018592"/>
                <a:ext cx="88085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13">
                <a:extLst>
                  <a:ext uri="{FF2B5EF4-FFF2-40B4-BE49-F238E27FC236}">
                    <a16:creationId xmlns:a16="http://schemas.microsoft.com/office/drawing/2014/main" id="{139812BA-2C03-697A-812F-48AE4963C1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538" y="5018592"/>
                <a:ext cx="880852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9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2" grpId="0" animBg="1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5F0796-004E-9945-A0BE-D607F4077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4" y="223587"/>
            <a:ext cx="8828505" cy="7890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C0290C-21D4-694A-88D5-2B85A413B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587" y="1277535"/>
            <a:ext cx="5875730" cy="4636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13">
                <a:extLst>
                  <a:ext uri="{FF2B5EF4-FFF2-40B4-BE49-F238E27FC236}">
                    <a16:creationId xmlns:a16="http://schemas.microsoft.com/office/drawing/2014/main" id="{037A81EB-C3A9-429D-C26E-30AB371D0558}"/>
                  </a:ext>
                </a:extLst>
              </p:cNvPr>
              <p:cNvSpPr/>
              <p:nvPr/>
            </p:nvSpPr>
            <p:spPr>
              <a:xfrm>
                <a:off x="518308" y="1306280"/>
                <a:ext cx="3680043" cy="527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=2⟹</m:t>
                      </m:r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13">
                <a:extLst>
                  <a:ext uri="{FF2B5EF4-FFF2-40B4-BE49-F238E27FC236}">
                    <a16:creationId xmlns:a16="http://schemas.microsoft.com/office/drawing/2014/main" id="{037A81EB-C3A9-429D-C26E-30AB371D05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8" y="1306280"/>
                <a:ext cx="3680043" cy="527773"/>
              </a:xfrm>
              <a:prstGeom prst="rect">
                <a:avLst/>
              </a:prstGeom>
              <a:blipFill>
                <a:blip r:embed="rId4"/>
                <a:stretch>
                  <a:fillRect b="-114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2169035C-973C-E346-27AE-4D4F1CD1F373}"/>
                  </a:ext>
                </a:extLst>
              </p:cNvPr>
              <p:cNvSpPr/>
              <p:nvPr/>
            </p:nvSpPr>
            <p:spPr>
              <a:xfrm>
                <a:off x="1371438" y="1784265"/>
                <a:ext cx="189909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|=∞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2169035C-973C-E346-27AE-4D4F1CD1F3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438" y="1784265"/>
                <a:ext cx="1899092" cy="4197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66E4F74A-02F4-8308-5D92-A2FF557344C2}"/>
              </a:ext>
            </a:extLst>
          </p:cNvPr>
          <p:cNvSpPr/>
          <p:nvPr/>
        </p:nvSpPr>
        <p:spPr>
          <a:xfrm>
            <a:off x="3681351" y="3705101"/>
            <a:ext cx="2066306" cy="6887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32479F69-8A42-47CC-7508-641849BD8684}"/>
                  </a:ext>
                </a:extLst>
              </p:cNvPr>
              <p:cNvSpPr/>
              <p:nvPr/>
            </p:nvSpPr>
            <p:spPr>
              <a:xfrm>
                <a:off x="3845118" y="3705101"/>
                <a:ext cx="149272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32479F69-8A42-47CC-7508-641849BD8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118" y="3705101"/>
                <a:ext cx="1492726" cy="338554"/>
              </a:xfrm>
              <a:prstGeom prst="rect">
                <a:avLst/>
              </a:prstGeom>
              <a:blipFill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C87DAC41-63E1-150F-C797-40AF621D9FE7}"/>
                  </a:ext>
                </a:extLst>
              </p:cNvPr>
              <p:cNvSpPr/>
              <p:nvPr/>
            </p:nvSpPr>
            <p:spPr>
              <a:xfrm>
                <a:off x="3945801" y="3991289"/>
                <a:ext cx="189909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)→∞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C87DAC41-63E1-150F-C797-40AF621D9F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801" y="3991289"/>
                <a:ext cx="1899092" cy="338554"/>
              </a:xfrm>
              <a:prstGeom prst="rect">
                <a:avLst/>
              </a:prstGeom>
              <a:blipFill>
                <a:blip r:embed="rId7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13">
                <a:extLst>
                  <a:ext uri="{FF2B5EF4-FFF2-40B4-BE49-F238E27FC236}">
                    <a16:creationId xmlns:a16="http://schemas.microsoft.com/office/drawing/2014/main" id="{F17A26FA-FFDA-5B12-32FE-76FDE9653664}"/>
                  </a:ext>
                </a:extLst>
              </p:cNvPr>
              <p:cNvSpPr/>
              <p:nvPr/>
            </p:nvSpPr>
            <p:spPr>
              <a:xfrm>
                <a:off x="5215148" y="3927261"/>
                <a:ext cx="88085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13">
                <a:extLst>
                  <a:ext uri="{FF2B5EF4-FFF2-40B4-BE49-F238E27FC236}">
                    <a16:creationId xmlns:a16="http://schemas.microsoft.com/office/drawing/2014/main" id="{F17A26FA-FFDA-5B12-32FE-76FDE9653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148" y="3927261"/>
                <a:ext cx="880852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98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7D382D-D97E-BF41-B4E0-0277820AD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8" y="222229"/>
            <a:ext cx="10545665" cy="2232883"/>
          </a:xfrm>
          <a:prstGeom prst="rect">
            <a:avLst/>
          </a:prstGeom>
        </p:spPr>
      </p:pic>
      <p:pic>
        <p:nvPicPr>
          <p:cNvPr id="1026" name="Picture 2" descr="Nyquist stability criterion - Wikipedia">
            <a:extLst>
              <a:ext uri="{FF2B5EF4-FFF2-40B4-BE49-F238E27FC236}">
                <a16:creationId xmlns:a16="http://schemas.microsoft.com/office/drawing/2014/main" id="{03EDB537-A348-284B-A496-F3726AD77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811" y="2700421"/>
            <a:ext cx="355044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BD5EC6-4B09-1D41-9262-12423513F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596" y="4180306"/>
            <a:ext cx="7162800" cy="55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6F05AD-391C-824D-B2E5-CC2E328BB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305" y="4739106"/>
            <a:ext cx="1638300" cy="368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6734D2-BA73-204B-8E85-14BB66B65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4324" y="4757767"/>
            <a:ext cx="5080000" cy="368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2A101E-025B-3E4A-ADA6-8435FBFCCA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305" y="5278712"/>
            <a:ext cx="3721100" cy="381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7A020F-FDB2-CF42-9499-A22E1EC88B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9405" y="5176594"/>
            <a:ext cx="660400" cy="4318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0C5A16-36AB-6445-B8A0-F1FDEF165761}"/>
              </a:ext>
            </a:extLst>
          </p:cNvPr>
          <p:cNvCxnSpPr>
            <a:cxnSpLocks/>
          </p:cNvCxnSpPr>
          <p:nvPr/>
        </p:nvCxnSpPr>
        <p:spPr>
          <a:xfrm flipH="1" flipV="1">
            <a:off x="9211858" y="3345393"/>
            <a:ext cx="244963" cy="300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58F7E43-FDEF-9044-A51D-F5D15E6BDB84}"/>
              </a:ext>
            </a:extLst>
          </p:cNvPr>
          <p:cNvSpPr txBox="1"/>
          <p:nvPr/>
        </p:nvSpPr>
        <p:spPr>
          <a:xfrm>
            <a:off x="9456820" y="3495787"/>
            <a:ext cx="697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400" i="1" dirty="0"/>
              <a:t>G</a:t>
            </a:r>
            <a:r>
              <a:rPr lang="en-PT" sz="1400" dirty="0"/>
              <a:t>(</a:t>
            </a:r>
            <a:r>
              <a:rPr lang="en-PT" sz="1400" i="1" dirty="0"/>
              <a:t>-jω</a:t>
            </a:r>
            <a:r>
              <a:rPr lang="en-PT" sz="1400" dirty="0"/>
              <a:t>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0A9D46-6ED9-AC45-82B2-6D559BA12541}"/>
              </a:ext>
            </a:extLst>
          </p:cNvPr>
          <p:cNvCxnSpPr>
            <a:cxnSpLocks/>
          </p:cNvCxnSpPr>
          <p:nvPr/>
        </p:nvCxnSpPr>
        <p:spPr>
          <a:xfrm flipH="1">
            <a:off x="9245768" y="4941831"/>
            <a:ext cx="240632" cy="2798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3581016-897E-9541-AF59-683D97086881}"/>
              </a:ext>
            </a:extLst>
          </p:cNvPr>
          <p:cNvSpPr txBox="1"/>
          <p:nvPr/>
        </p:nvSpPr>
        <p:spPr>
          <a:xfrm>
            <a:off x="9462336" y="4767975"/>
            <a:ext cx="697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400" i="1" dirty="0"/>
              <a:t>G</a:t>
            </a:r>
            <a:r>
              <a:rPr lang="en-PT" sz="1400" dirty="0"/>
              <a:t>(</a:t>
            </a:r>
            <a:r>
              <a:rPr lang="en-PT" sz="1400" i="1" dirty="0"/>
              <a:t>jω</a:t>
            </a:r>
            <a:r>
              <a:rPr lang="en-PT" sz="1400" dirty="0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03D909-2F9B-514C-A172-D65DE53B7F1C}"/>
              </a:ext>
            </a:extLst>
          </p:cNvPr>
          <p:cNvCxnSpPr/>
          <p:nvPr/>
        </p:nvCxnSpPr>
        <p:spPr>
          <a:xfrm>
            <a:off x="8506326" y="4283242"/>
            <a:ext cx="27792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A2784D-9B24-B14E-BD3F-32C8D13D6ECB}"/>
                  </a:ext>
                </a:extLst>
              </p:cNvPr>
              <p:cNvSpPr txBox="1"/>
              <p:nvPr/>
            </p:nvSpPr>
            <p:spPr>
              <a:xfrm>
                <a:off x="689745" y="2690695"/>
                <a:ext cx="7262066" cy="958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T" dirty="0"/>
                  <a:t>É uma curva no plano complexo, (Re, Im), parametrizada por ω:</a:t>
                </a:r>
              </a:p>
              <a:p>
                <a:endParaRPr lang="en-PT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P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P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∋</m:t>
                      </m:r>
                      <m:r>
                        <a:rPr lang="en-PT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 ⟶</m:t>
                      </m:r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pt-P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Re</m:t>
                      </m:r>
                      <m:d>
                        <m:dPr>
                          <m:begChr m:val="["/>
                          <m:endChr m:val="]"/>
                          <m:ctrlP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P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</m:e>
                      </m:d>
                      <m:r>
                        <m:rPr>
                          <m:sty m:val="p"/>
                        </m:rPr>
                        <a:rPr lang="pt-P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Im</m:t>
                      </m:r>
                      <m:d>
                        <m:dPr>
                          <m:begChr m:val="["/>
                          <m:endChr m:val="]"/>
                          <m:ctrlP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P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d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)≡</m:t>
                      </m:r>
                      <m:r>
                        <m:rPr>
                          <m:sty m:val="p"/>
                        </m:rPr>
                        <a:rPr lang="pt-P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Re</m:t>
                      </m:r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  <m:r>
                        <a:rPr lang="pt-P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m:rPr>
                          <m:sty m:val="p"/>
                        </m:rPr>
                        <a:rPr lang="pt-PT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Im</m:t>
                      </m:r>
                      <m:d>
                        <m:dPr>
                          <m:begChr m:val="["/>
                          <m:endChr m:val="]"/>
                          <m:ctrlP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pt-P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r>
                        <a:rPr lang="pt-PT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𝒋</m:t>
                      </m:r>
                      <m:r>
                        <a:rPr lang="pt-PT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𝝎</m:t>
                      </m:r>
                      <m:r>
                        <a:rPr lang="pt-PT" b="1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PT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A2784D-9B24-B14E-BD3F-32C8D13D6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45" y="2690695"/>
                <a:ext cx="7262066" cy="958980"/>
              </a:xfrm>
              <a:prstGeom prst="rect">
                <a:avLst/>
              </a:prstGeom>
              <a:blipFill>
                <a:blip r:embed="rId10"/>
                <a:stretch>
                  <a:fillRect l="-672" t="-3165" b="-126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761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7085C3-BA7B-0E42-B380-0935F94CD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74" y="223587"/>
            <a:ext cx="8828505" cy="7890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4E3D2-667C-9547-81B9-46DF038BA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89915"/>
            <a:ext cx="5893329" cy="43130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13">
                <a:extLst>
                  <a:ext uri="{FF2B5EF4-FFF2-40B4-BE49-F238E27FC236}">
                    <a16:creationId xmlns:a16="http://schemas.microsoft.com/office/drawing/2014/main" id="{5A27F569-CB7E-1F5F-6965-5C57A3EB2E52}"/>
                  </a:ext>
                </a:extLst>
              </p:cNvPr>
              <p:cNvSpPr/>
              <p:nvPr/>
            </p:nvSpPr>
            <p:spPr>
              <a:xfrm>
                <a:off x="637061" y="1082125"/>
                <a:ext cx="3680043" cy="8219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=3⟹</m:t>
                      </m:r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13">
                <a:extLst>
                  <a:ext uri="{FF2B5EF4-FFF2-40B4-BE49-F238E27FC236}">
                    <a16:creationId xmlns:a16="http://schemas.microsoft.com/office/drawing/2014/main" id="{5A27F569-CB7E-1F5F-6965-5C57A3EB2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1" y="1082125"/>
                <a:ext cx="3680043" cy="8219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1DF67553-6766-8AE3-7499-78077E3806FE}"/>
                  </a:ext>
                </a:extLst>
              </p:cNvPr>
              <p:cNvSpPr/>
              <p:nvPr/>
            </p:nvSpPr>
            <p:spPr>
              <a:xfrm>
                <a:off x="812439" y="2080836"/>
                <a:ext cx="1899092" cy="419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|=∞</m:t>
                          </m:r>
                        </m:e>
                      </m:func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13">
                <a:extLst>
                  <a:ext uri="{FF2B5EF4-FFF2-40B4-BE49-F238E27FC236}">
                    <a16:creationId xmlns:a16="http://schemas.microsoft.com/office/drawing/2014/main" id="{1DF67553-6766-8AE3-7499-78077E3806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39" y="2080836"/>
                <a:ext cx="1899092" cy="4197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8A2148CD-1045-C393-6DA9-6175AB4119CE}"/>
                  </a:ext>
                </a:extLst>
              </p:cNvPr>
              <p:cNvSpPr/>
              <p:nvPr/>
            </p:nvSpPr>
            <p:spPr>
              <a:xfrm>
                <a:off x="7701573" y="1839056"/>
                <a:ext cx="88085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13">
                <a:extLst>
                  <a:ext uri="{FF2B5EF4-FFF2-40B4-BE49-F238E27FC236}">
                    <a16:creationId xmlns:a16="http://schemas.microsoft.com/office/drawing/2014/main" id="{8A2148CD-1045-C393-6DA9-6175AB411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573" y="1839056"/>
                <a:ext cx="880852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C17AC37D-BF21-E077-B1D9-4835A807F7EE}"/>
                  </a:ext>
                </a:extLst>
              </p:cNvPr>
              <p:cNvSpPr/>
              <p:nvPr/>
            </p:nvSpPr>
            <p:spPr>
              <a:xfrm>
                <a:off x="637061" y="2733068"/>
                <a:ext cx="6339791" cy="598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13">
                <a:extLst>
                  <a:ext uri="{FF2B5EF4-FFF2-40B4-BE49-F238E27FC236}">
                    <a16:creationId xmlns:a16="http://schemas.microsoft.com/office/drawing/2014/main" id="{C17AC37D-BF21-E077-B1D9-4835A807F7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1" y="2733068"/>
                <a:ext cx="6339791" cy="598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4A9F83A6-E6F3-28A8-A209-684238A7F270}"/>
                  </a:ext>
                </a:extLst>
              </p:cNvPr>
              <p:cNvSpPr/>
              <p:nvPr/>
            </p:nvSpPr>
            <p:spPr>
              <a:xfrm>
                <a:off x="637061" y="3576922"/>
                <a:ext cx="2339910" cy="4165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PT" sz="1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lim>
                          </m:limLow>
                        </m:fName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func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=∞+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4A9F83A6-E6F3-28A8-A209-684238A7F2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61" y="3576922"/>
                <a:ext cx="2339910" cy="4165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7A5E5264-3032-E8BF-6048-C1C362EC669D}"/>
                  </a:ext>
                </a:extLst>
              </p:cNvPr>
              <p:cNvSpPr/>
              <p:nvPr/>
            </p:nvSpPr>
            <p:spPr>
              <a:xfrm>
                <a:off x="772605" y="4472517"/>
                <a:ext cx="4903799" cy="625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𝑅𝑒𝑎𝑙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num>
                            <m:den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𝐼𝑚𝑎𝑔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den>
                          </m:f>
                          <m:r>
                            <a:rPr lang="pt-PT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fName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⟹</m:t>
                          </m:r>
                          <m:func>
                            <m:func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PT" sz="1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</m:t>
                                  </m:r>
                                  <m:sSup>
                                    <m:sSupPr>
                                      <m:ctrlP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sup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lim>
                              </m:limLow>
                            </m:fName>
                            <m:e>
                              <m:f>
                                <m:fPr>
                                  <m:ctrlP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𝑅𝑒𝑎𝑙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𝐺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𝐼𝑚𝑎𝑔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𝐺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func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7A5E5264-3032-E8BF-6048-C1C362EC66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05" y="4472517"/>
                <a:ext cx="4903799" cy="6251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2078A443-D434-1BC3-C359-5F74F2BAE74A}"/>
                  </a:ext>
                </a:extLst>
              </p:cNvPr>
              <p:cNvSpPr txBox="1"/>
              <p:nvPr/>
            </p:nvSpPr>
            <p:spPr>
              <a:xfrm>
                <a:off x="3559124" y="5500296"/>
                <a:ext cx="2948554" cy="830997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PT" sz="1600" dirty="0"/>
                  <a:t>Parte Imaginária de </a:t>
                </a:r>
                <a14:m>
                  <m:oMath xmlns:m="http://schemas.openxmlformats.org/officeDocument/2006/math">
                    <m:r>
                      <a:rPr lang="pt-PT" sz="16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pt-PT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PT" sz="16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pt-P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pt-P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PT" sz="1600" dirty="0"/>
                  <a:t> tende para infinito mais depressa do que a parte real</a:t>
                </a:r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2078A443-D434-1BC3-C359-5F74F2BAE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124" y="5500296"/>
                <a:ext cx="2948554" cy="830997"/>
              </a:xfrm>
              <a:prstGeom prst="rect">
                <a:avLst/>
              </a:prstGeom>
              <a:blipFill>
                <a:blip r:embed="rId10"/>
                <a:stretch>
                  <a:fillRect l="-1029" t="-1439" r="-412" b="-7194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exão reta unidirecional 17">
            <a:extLst>
              <a:ext uri="{FF2B5EF4-FFF2-40B4-BE49-F238E27FC236}">
                <a16:creationId xmlns:a16="http://schemas.microsoft.com/office/drawing/2014/main" id="{FE309450-3819-2787-4227-BD2EAFDAB54C}"/>
              </a:ext>
            </a:extLst>
          </p:cNvPr>
          <p:cNvCxnSpPr/>
          <p:nvPr/>
        </p:nvCxnSpPr>
        <p:spPr>
          <a:xfrm>
            <a:off x="4690753" y="4999512"/>
            <a:ext cx="0" cy="368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01B11505-9C4D-C986-DE59-58D83E4A3F07}"/>
              </a:ext>
            </a:extLst>
          </p:cNvPr>
          <p:cNvSpPr/>
          <p:nvPr/>
        </p:nvSpPr>
        <p:spPr>
          <a:xfrm>
            <a:off x="7147499" y="1664930"/>
            <a:ext cx="2066306" cy="15414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3">
                <a:extLst>
                  <a:ext uri="{FF2B5EF4-FFF2-40B4-BE49-F238E27FC236}">
                    <a16:creationId xmlns:a16="http://schemas.microsoft.com/office/drawing/2014/main" id="{12414F91-F408-6209-4DBC-ADD9C96F55B4}"/>
                  </a:ext>
                </a:extLst>
              </p:cNvPr>
              <p:cNvSpPr/>
              <p:nvPr/>
            </p:nvSpPr>
            <p:spPr>
              <a:xfrm>
                <a:off x="7567095" y="2006208"/>
                <a:ext cx="1899092" cy="5533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→−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Rectangle 13">
                <a:extLst>
                  <a:ext uri="{FF2B5EF4-FFF2-40B4-BE49-F238E27FC236}">
                    <a16:creationId xmlns:a16="http://schemas.microsoft.com/office/drawing/2014/main" id="{12414F91-F408-6209-4DBC-ADD9C96F5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095" y="2006208"/>
                <a:ext cx="1899092" cy="55335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13">
                <a:extLst>
                  <a:ext uri="{FF2B5EF4-FFF2-40B4-BE49-F238E27FC236}">
                    <a16:creationId xmlns:a16="http://schemas.microsoft.com/office/drawing/2014/main" id="{CFF02320-69ED-3FDC-8DEF-CC953706EC4F}"/>
                  </a:ext>
                </a:extLst>
              </p:cNvPr>
              <p:cNvSpPr/>
              <p:nvPr/>
            </p:nvSpPr>
            <p:spPr>
              <a:xfrm>
                <a:off x="7567095" y="2526636"/>
                <a:ext cx="189909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)→∞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13">
                <a:extLst>
                  <a:ext uri="{FF2B5EF4-FFF2-40B4-BE49-F238E27FC236}">
                    <a16:creationId xmlns:a16="http://schemas.microsoft.com/office/drawing/2014/main" id="{CFF02320-69ED-3FDC-8DEF-CC953706E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095" y="2526636"/>
                <a:ext cx="1899092" cy="338554"/>
              </a:xfrm>
              <a:prstGeom prst="rect">
                <a:avLst/>
              </a:prstGeom>
              <a:blipFill>
                <a:blip r:embed="rId12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246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3" grpId="0"/>
      <p:bldP spid="15" grpId="0"/>
      <p:bldP spid="16" grpId="0" animBg="1"/>
      <p:bldP spid="19" grpId="0" animBg="1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5EA91E-D3BF-7A48-9A8F-DB5A35291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52" y="228600"/>
            <a:ext cx="8650037" cy="12007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D9D75C-96BD-8840-9C90-18E5B6429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79" y="1238918"/>
            <a:ext cx="7367034" cy="135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5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1A0933-306A-1D4A-9F3E-6847AC80B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95" y="346958"/>
            <a:ext cx="7945521" cy="8595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1CCAC-007E-9C48-B168-6D081AC94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12" y="1465179"/>
            <a:ext cx="9653207" cy="369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10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9C8D4B-D0E6-174F-A483-CCD2B5ED2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" y="763681"/>
            <a:ext cx="7185543" cy="571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9FF063-2BAE-414D-A964-9ABB70A21B3C}"/>
              </a:ext>
            </a:extLst>
          </p:cNvPr>
          <p:cNvSpPr txBox="1"/>
          <p:nvPr/>
        </p:nvSpPr>
        <p:spPr>
          <a:xfrm>
            <a:off x="517516" y="4011290"/>
            <a:ext cx="9047589" cy="1754326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PT" dirty="0"/>
              <a:t>Instruções para obter o </a:t>
            </a:r>
            <a:r>
              <a:rPr lang="en-PT" dirty="0">
                <a:solidFill>
                  <a:srgbClr val="0432FF"/>
                </a:solidFill>
              </a:rPr>
              <a:t>diagrama de Nyquist</a:t>
            </a:r>
            <a:r>
              <a:rPr lang="en-PT" dirty="0"/>
              <a:t> de uma </a:t>
            </a:r>
            <a:r>
              <a:rPr lang="en-PT" dirty="0">
                <a:solidFill>
                  <a:srgbClr val="0432FF"/>
                </a:solidFill>
              </a:rPr>
              <a:t>função de transferência </a:t>
            </a:r>
            <a:r>
              <a:rPr lang="en-PT" i="1" dirty="0">
                <a:solidFill>
                  <a:srgbClr val="0432FF"/>
                </a:solidFill>
              </a:rPr>
              <a:t>G</a:t>
            </a:r>
            <a:r>
              <a:rPr lang="en-PT" dirty="0">
                <a:solidFill>
                  <a:srgbClr val="0432FF"/>
                </a:solidFill>
              </a:rPr>
              <a:t>(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dirty="0">
                <a:solidFill>
                  <a:srgbClr val="0432FF"/>
                </a:solidFill>
              </a:rPr>
              <a:t>) </a:t>
            </a:r>
            <a:r>
              <a:rPr lang="en-PT" dirty="0"/>
              <a:t>com </a:t>
            </a:r>
          </a:p>
          <a:p>
            <a:r>
              <a:rPr lang="en-GB" dirty="0">
                <a:solidFill>
                  <a:srgbClr val="0432FF"/>
                </a:solidFill>
              </a:rPr>
              <a:t>n</a:t>
            </a:r>
            <a:r>
              <a:rPr lang="en-PT" dirty="0">
                <a:solidFill>
                  <a:srgbClr val="0432FF"/>
                </a:solidFill>
              </a:rPr>
              <a:t>umerador </a:t>
            </a:r>
            <a:r>
              <a:rPr lang="en-GB" i="1" dirty="0">
                <a:solidFill>
                  <a:srgbClr val="0432FF"/>
                </a:solidFill>
              </a:rPr>
              <a:t>n</a:t>
            </a:r>
            <a:r>
              <a:rPr lang="en-PT" dirty="0">
                <a:solidFill>
                  <a:srgbClr val="0432FF"/>
                </a:solidFill>
              </a:rPr>
              <a:t>(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dirty="0">
                <a:solidFill>
                  <a:srgbClr val="0432FF"/>
                </a:solidFill>
              </a:rPr>
              <a:t>) = </a:t>
            </a:r>
            <a:r>
              <a:rPr lang="en-PT" i="1" dirty="0">
                <a:solidFill>
                  <a:srgbClr val="0432FF"/>
                </a:solidFill>
              </a:rPr>
              <a:t>b</a:t>
            </a:r>
            <a:r>
              <a:rPr lang="en-PT" i="1" baseline="-25000" dirty="0">
                <a:solidFill>
                  <a:srgbClr val="0432FF"/>
                </a:solidFill>
              </a:rPr>
              <a:t>n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i="1" baseline="30000" dirty="0">
                <a:solidFill>
                  <a:srgbClr val="0432FF"/>
                </a:solidFill>
              </a:rPr>
              <a:t>n</a:t>
            </a:r>
            <a:r>
              <a:rPr lang="en-PT" dirty="0">
                <a:solidFill>
                  <a:srgbClr val="0432FF"/>
                </a:solidFill>
              </a:rPr>
              <a:t>+ … + </a:t>
            </a:r>
            <a:r>
              <a:rPr lang="en-PT" i="1" dirty="0">
                <a:solidFill>
                  <a:srgbClr val="0432FF"/>
                </a:solidFill>
              </a:rPr>
              <a:t>b</a:t>
            </a:r>
            <a:r>
              <a:rPr lang="en-PT" i="1" baseline="-25000" dirty="0">
                <a:solidFill>
                  <a:srgbClr val="0432FF"/>
                </a:solidFill>
              </a:rPr>
              <a:t>1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dirty="0">
                <a:solidFill>
                  <a:srgbClr val="0432FF"/>
                </a:solidFill>
              </a:rPr>
              <a:t> + </a:t>
            </a:r>
            <a:r>
              <a:rPr lang="en-PT" i="1" dirty="0">
                <a:solidFill>
                  <a:srgbClr val="0432FF"/>
                </a:solidFill>
              </a:rPr>
              <a:t>b</a:t>
            </a:r>
            <a:r>
              <a:rPr lang="en-PT" i="1" baseline="-25000" dirty="0">
                <a:solidFill>
                  <a:srgbClr val="0432FF"/>
                </a:solidFill>
              </a:rPr>
              <a:t>0</a:t>
            </a:r>
            <a:r>
              <a:rPr lang="en-PT" dirty="0">
                <a:solidFill>
                  <a:srgbClr val="0432FF"/>
                </a:solidFill>
              </a:rPr>
              <a:t> </a:t>
            </a:r>
            <a:r>
              <a:rPr lang="en-PT" dirty="0"/>
              <a:t>e </a:t>
            </a:r>
            <a:r>
              <a:rPr lang="en-PT" dirty="0">
                <a:solidFill>
                  <a:srgbClr val="0432FF"/>
                </a:solidFill>
              </a:rPr>
              <a:t>denominador </a:t>
            </a:r>
            <a:r>
              <a:rPr lang="en-PT" i="1" dirty="0">
                <a:solidFill>
                  <a:srgbClr val="0432FF"/>
                </a:solidFill>
              </a:rPr>
              <a:t>d</a:t>
            </a:r>
            <a:r>
              <a:rPr lang="en-PT" dirty="0">
                <a:solidFill>
                  <a:srgbClr val="0432FF"/>
                </a:solidFill>
              </a:rPr>
              <a:t>(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dirty="0">
                <a:solidFill>
                  <a:srgbClr val="0432FF"/>
                </a:solidFill>
              </a:rPr>
              <a:t>) = </a:t>
            </a:r>
            <a:r>
              <a:rPr lang="en-PT" i="1" dirty="0">
                <a:solidFill>
                  <a:srgbClr val="0432FF"/>
                </a:solidFill>
              </a:rPr>
              <a:t>a</a:t>
            </a:r>
            <a:r>
              <a:rPr lang="en-PT" i="1" baseline="-25000" dirty="0">
                <a:solidFill>
                  <a:srgbClr val="0432FF"/>
                </a:solidFill>
              </a:rPr>
              <a:t>n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i="1" baseline="30000" dirty="0">
                <a:solidFill>
                  <a:srgbClr val="0432FF"/>
                </a:solidFill>
              </a:rPr>
              <a:t>n</a:t>
            </a:r>
            <a:r>
              <a:rPr lang="en-PT" dirty="0">
                <a:solidFill>
                  <a:srgbClr val="0432FF"/>
                </a:solidFill>
              </a:rPr>
              <a:t>+ … + </a:t>
            </a:r>
            <a:r>
              <a:rPr lang="en-PT" i="1" dirty="0">
                <a:solidFill>
                  <a:srgbClr val="0432FF"/>
                </a:solidFill>
              </a:rPr>
              <a:t>a</a:t>
            </a:r>
            <a:r>
              <a:rPr lang="en-PT" i="1" baseline="-25000" dirty="0">
                <a:solidFill>
                  <a:srgbClr val="0432FF"/>
                </a:solidFill>
              </a:rPr>
              <a:t>1</a:t>
            </a:r>
            <a:r>
              <a:rPr lang="en-PT" i="1" dirty="0">
                <a:solidFill>
                  <a:srgbClr val="0432FF"/>
                </a:solidFill>
              </a:rPr>
              <a:t>s</a:t>
            </a:r>
            <a:r>
              <a:rPr lang="en-PT" dirty="0">
                <a:solidFill>
                  <a:srgbClr val="0432FF"/>
                </a:solidFill>
              </a:rPr>
              <a:t> + </a:t>
            </a:r>
            <a:r>
              <a:rPr lang="en-PT" i="1" dirty="0">
                <a:solidFill>
                  <a:srgbClr val="0432FF"/>
                </a:solidFill>
              </a:rPr>
              <a:t>a</a:t>
            </a:r>
            <a:r>
              <a:rPr lang="en-PT" i="1" baseline="-25000" dirty="0">
                <a:solidFill>
                  <a:srgbClr val="0432FF"/>
                </a:solidFill>
              </a:rPr>
              <a:t>0  </a:t>
            </a:r>
            <a:r>
              <a:rPr lang="en-PT" dirty="0"/>
              <a:t>através do </a:t>
            </a:r>
            <a:r>
              <a:rPr lang="en-PT" dirty="0">
                <a:solidFill>
                  <a:srgbClr val="0432FF"/>
                </a:solidFill>
              </a:rPr>
              <a:t>Matlab</a:t>
            </a:r>
            <a:r>
              <a:rPr lang="en-PT" dirty="0"/>
              <a:t>:</a:t>
            </a:r>
          </a:p>
          <a:p>
            <a:endParaRPr lang="en-PT" dirty="0"/>
          </a:p>
          <a:p>
            <a:r>
              <a:rPr lang="en-GB" dirty="0"/>
              <a:t>&gt; n</a:t>
            </a:r>
            <a:r>
              <a:rPr lang="en-PT" dirty="0"/>
              <a:t>um = [</a:t>
            </a:r>
            <a:r>
              <a:rPr lang="en-PT" i="1" dirty="0"/>
              <a:t>b</a:t>
            </a:r>
            <a:r>
              <a:rPr lang="en-PT" i="1" baseline="-25000" dirty="0"/>
              <a:t>n</a:t>
            </a:r>
            <a:r>
              <a:rPr lang="en-PT" i="1" dirty="0"/>
              <a:t> …. </a:t>
            </a:r>
            <a:r>
              <a:rPr lang="en-GB" i="1" dirty="0"/>
              <a:t>b</a:t>
            </a:r>
            <a:r>
              <a:rPr lang="en-PT" i="1" baseline="-25000" dirty="0"/>
              <a:t>1</a:t>
            </a:r>
            <a:r>
              <a:rPr lang="en-PT" i="1" dirty="0"/>
              <a:t> b</a:t>
            </a:r>
            <a:r>
              <a:rPr lang="en-PT" i="1" baseline="-25000" dirty="0"/>
              <a:t>0</a:t>
            </a:r>
            <a:r>
              <a:rPr lang="en-PT" dirty="0"/>
              <a:t>]; den = [</a:t>
            </a:r>
            <a:r>
              <a:rPr lang="en-PT" i="1" dirty="0"/>
              <a:t>a</a:t>
            </a:r>
            <a:r>
              <a:rPr lang="en-PT" i="1" baseline="-25000" dirty="0"/>
              <a:t>n</a:t>
            </a:r>
            <a:r>
              <a:rPr lang="en-PT" i="1" dirty="0"/>
              <a:t> …. </a:t>
            </a:r>
            <a:r>
              <a:rPr lang="en-GB" i="1" dirty="0"/>
              <a:t>a</a:t>
            </a:r>
            <a:r>
              <a:rPr lang="en-PT" i="1" baseline="-25000" dirty="0"/>
              <a:t>1</a:t>
            </a:r>
            <a:r>
              <a:rPr lang="en-PT" i="1" dirty="0"/>
              <a:t> a</a:t>
            </a:r>
            <a:r>
              <a:rPr lang="en-PT" i="1" baseline="-25000" dirty="0"/>
              <a:t>0</a:t>
            </a:r>
            <a:r>
              <a:rPr lang="en-PT" dirty="0"/>
              <a:t>];</a:t>
            </a:r>
          </a:p>
          <a:p>
            <a:r>
              <a:rPr lang="en-PT" dirty="0"/>
              <a:t>&gt; G = tf(num,den);</a:t>
            </a:r>
          </a:p>
          <a:p>
            <a:r>
              <a:rPr lang="en-GB" dirty="0"/>
              <a:t>&gt; n</a:t>
            </a:r>
            <a:r>
              <a:rPr lang="en-PT" dirty="0"/>
              <a:t>yquist(G)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9AD47-2023-FC42-883F-EEC64E53D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451" y="575949"/>
            <a:ext cx="4271484" cy="2095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1745D7-AF3F-1C44-8A14-95E8BFC17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17" y="3121080"/>
            <a:ext cx="7467266" cy="397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7E09C6-B535-704A-8414-123C733E0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2340" y="3141762"/>
            <a:ext cx="2411997" cy="38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17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Arco 95">
            <a:extLst>
              <a:ext uri="{FF2B5EF4-FFF2-40B4-BE49-F238E27FC236}">
                <a16:creationId xmlns:a16="http://schemas.microsoft.com/office/drawing/2014/main" id="{C4499383-14D4-42ED-9229-602945237B9E}"/>
              </a:ext>
            </a:extLst>
          </p:cNvPr>
          <p:cNvSpPr/>
          <p:nvPr/>
        </p:nvSpPr>
        <p:spPr>
          <a:xfrm flipV="1">
            <a:off x="8177790" y="4396110"/>
            <a:ext cx="1405140" cy="1576693"/>
          </a:xfrm>
          <a:prstGeom prst="arc">
            <a:avLst>
              <a:gd name="adj1" fmla="val 16200000"/>
              <a:gd name="adj2" fmla="val 74363"/>
            </a:avLst>
          </a:prstGeom>
          <a:ln w="28575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E14159-82F8-E144-8B3E-C1285FA92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03" y="203505"/>
            <a:ext cx="9766300" cy="1003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C7179D-8754-1142-AD11-4DB12C644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81" y="1018438"/>
            <a:ext cx="4914900" cy="723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8188A6-553B-B747-8ACA-E0F8D7FC9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84" y="1750707"/>
            <a:ext cx="6959600" cy="7874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9CEF05D-2974-4C45-9F9A-779F77065BEF}"/>
              </a:ext>
            </a:extLst>
          </p:cNvPr>
          <p:cNvCxnSpPr/>
          <p:nvPr/>
        </p:nvCxnSpPr>
        <p:spPr>
          <a:xfrm>
            <a:off x="4656221" y="2249660"/>
            <a:ext cx="0" cy="2974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67A5EC-110D-E548-8022-792E60CC10A7}"/>
              </a:ext>
            </a:extLst>
          </p:cNvPr>
          <p:cNvSpPr txBox="1"/>
          <p:nvPr/>
        </p:nvSpPr>
        <p:spPr>
          <a:xfrm>
            <a:off x="4021906" y="2567340"/>
            <a:ext cx="5775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</a:t>
            </a:r>
            <a:r>
              <a:rPr lang="en-PT" dirty="0"/>
              <a:t>ultiplicando numerador e o denominador por  </a:t>
            </a:r>
            <a:r>
              <a:rPr lang="en-PT" dirty="0">
                <a:solidFill>
                  <a:srgbClr val="0432FF"/>
                </a:solidFill>
              </a:rPr>
              <a:t>1 - (</a:t>
            </a:r>
            <a:r>
              <a:rPr lang="en-PT" i="1" dirty="0">
                <a:solidFill>
                  <a:srgbClr val="0432FF"/>
                </a:solidFill>
              </a:rPr>
              <a:t>ω/p</a:t>
            </a:r>
            <a:r>
              <a:rPr lang="en-PT" dirty="0">
                <a:solidFill>
                  <a:srgbClr val="0432FF"/>
                </a:solidFill>
              </a:rPr>
              <a:t>) </a:t>
            </a:r>
            <a:r>
              <a:rPr lang="en-PT" i="1" dirty="0">
                <a:solidFill>
                  <a:srgbClr val="0432FF"/>
                </a:solidFill>
              </a:rPr>
              <a:t>j</a:t>
            </a:r>
          </a:p>
        </p:txBody>
      </p: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E654980D-0B50-AC3A-116F-5E2B5672748E}"/>
              </a:ext>
            </a:extLst>
          </p:cNvPr>
          <p:cNvCxnSpPr>
            <a:cxnSpLocks/>
          </p:cNvCxnSpPr>
          <p:nvPr/>
        </p:nvCxnSpPr>
        <p:spPr>
          <a:xfrm flipV="1">
            <a:off x="8170095" y="4310892"/>
            <a:ext cx="0" cy="2080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ta unidirecional 13">
            <a:extLst>
              <a:ext uri="{FF2B5EF4-FFF2-40B4-BE49-F238E27FC236}">
                <a16:creationId xmlns:a16="http://schemas.microsoft.com/office/drawing/2014/main" id="{25CD15BD-454A-C488-DCD8-8C0DC2B9E30B}"/>
              </a:ext>
            </a:extLst>
          </p:cNvPr>
          <p:cNvCxnSpPr>
            <a:cxnSpLocks/>
          </p:cNvCxnSpPr>
          <p:nvPr/>
        </p:nvCxnSpPr>
        <p:spPr>
          <a:xfrm>
            <a:off x="7515225" y="5193183"/>
            <a:ext cx="260005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 descr="Uma imagem com texto, relógio&#10;&#10;Descrição gerada automaticamente">
            <a:extLst>
              <a:ext uri="{FF2B5EF4-FFF2-40B4-BE49-F238E27FC236}">
                <a16:creationId xmlns:a16="http://schemas.microsoft.com/office/drawing/2014/main" id="{1EEB28C0-9A29-86E8-360C-2239CDB79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81" y="2997448"/>
            <a:ext cx="2393950" cy="479881"/>
          </a:xfrm>
          <a:prstGeom prst="rect">
            <a:avLst/>
          </a:prstGeom>
        </p:spPr>
      </p:pic>
      <p:pic>
        <p:nvPicPr>
          <p:cNvPr id="24" name="Imagem 23" descr="Uma imagem com texto&#10;&#10;Descrição gerada automaticamente">
            <a:extLst>
              <a:ext uri="{FF2B5EF4-FFF2-40B4-BE49-F238E27FC236}">
                <a16:creationId xmlns:a16="http://schemas.microsoft.com/office/drawing/2014/main" id="{10978232-F12C-51F1-7C67-48F0DE043F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5737" y="4829199"/>
            <a:ext cx="993774" cy="314094"/>
          </a:xfrm>
          <a:prstGeom prst="rect">
            <a:avLst/>
          </a:prstGeom>
        </p:spPr>
      </p:pic>
      <p:pic>
        <p:nvPicPr>
          <p:cNvPr id="26" name="Imagem 25" descr="Uma imagem com texto&#10;&#10;Descrição gerada automaticamente">
            <a:extLst>
              <a:ext uri="{FF2B5EF4-FFF2-40B4-BE49-F238E27FC236}">
                <a16:creationId xmlns:a16="http://schemas.microsoft.com/office/drawing/2014/main" id="{21859D8A-C907-4F72-C95D-99623F2475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2014" y="3835606"/>
            <a:ext cx="898525" cy="268581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39A73152-58F9-EEB8-BBE6-9F3F57815814}"/>
              </a:ext>
            </a:extLst>
          </p:cNvPr>
          <p:cNvSpPr txBox="1"/>
          <p:nvPr/>
        </p:nvSpPr>
        <p:spPr>
          <a:xfrm>
            <a:off x="9549765" y="497250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/>
              <a:t>1</a:t>
            </a:r>
          </a:p>
        </p:txBody>
      </p:sp>
      <p:pic>
        <p:nvPicPr>
          <p:cNvPr id="35" name="Imagem 34" descr="Uma imagem com texto, ClipArt&#10;&#10;Descrição gerada automaticamente">
            <a:extLst>
              <a:ext uri="{FF2B5EF4-FFF2-40B4-BE49-F238E27FC236}">
                <a16:creationId xmlns:a16="http://schemas.microsoft.com/office/drawing/2014/main" id="{671BFEB4-C06F-5A3D-1693-4739E554F9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8209" y="2995138"/>
            <a:ext cx="3357478" cy="585544"/>
          </a:xfrm>
          <a:prstGeom prst="rect">
            <a:avLst/>
          </a:prstGeom>
        </p:spPr>
      </p:pic>
      <p:cxnSp>
        <p:nvCxnSpPr>
          <p:cNvPr id="49" name="Conexão reta unidirecional 48">
            <a:extLst>
              <a:ext uri="{FF2B5EF4-FFF2-40B4-BE49-F238E27FC236}">
                <a16:creationId xmlns:a16="http://schemas.microsoft.com/office/drawing/2014/main" id="{DB681FFD-A401-810F-0C49-27ECEBCA95FE}"/>
              </a:ext>
            </a:extLst>
          </p:cNvPr>
          <p:cNvCxnSpPr>
            <a:cxnSpLocks/>
          </p:cNvCxnSpPr>
          <p:nvPr/>
        </p:nvCxnSpPr>
        <p:spPr>
          <a:xfrm flipH="1">
            <a:off x="9559664" y="5205210"/>
            <a:ext cx="12960" cy="1661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F246BCB7-6DB3-10B6-9955-03624A290AEA}"/>
                  </a:ext>
                </a:extLst>
              </p:cNvPr>
              <p:cNvSpPr txBox="1"/>
              <p:nvPr/>
            </p:nvSpPr>
            <p:spPr>
              <a:xfrm>
                <a:off x="9552995" y="5190169"/>
                <a:ext cx="6955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53" name="CaixaDeTexto 52">
                <a:extLst>
                  <a:ext uri="{FF2B5EF4-FFF2-40B4-BE49-F238E27FC236}">
                    <a16:creationId xmlns:a16="http://schemas.microsoft.com/office/drawing/2014/main" id="{F246BCB7-6DB3-10B6-9955-03624A290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995" y="5190169"/>
                <a:ext cx="695555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" name="Imagem 54" descr="Uma imagem com texto, relógio&#10;&#10;Descrição gerada automaticamente">
            <a:extLst>
              <a:ext uri="{FF2B5EF4-FFF2-40B4-BE49-F238E27FC236}">
                <a16:creationId xmlns:a16="http://schemas.microsoft.com/office/drawing/2014/main" id="{CBAEFEB9-2D48-A265-34EA-C3307C05FE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181" y="3770914"/>
            <a:ext cx="4662670" cy="928407"/>
          </a:xfrm>
          <a:prstGeom prst="rect">
            <a:avLst/>
          </a:prstGeom>
        </p:spPr>
      </p:pic>
      <p:cxnSp>
        <p:nvCxnSpPr>
          <p:cNvPr id="57" name="Conexão reta 56">
            <a:extLst>
              <a:ext uri="{FF2B5EF4-FFF2-40B4-BE49-F238E27FC236}">
                <a16:creationId xmlns:a16="http://schemas.microsoft.com/office/drawing/2014/main" id="{F077A3BD-CE4D-8E47-5A9A-0D0F83FF75AF}"/>
              </a:ext>
            </a:extLst>
          </p:cNvPr>
          <p:cNvCxnSpPr>
            <a:cxnSpLocks/>
          </p:cNvCxnSpPr>
          <p:nvPr/>
        </p:nvCxnSpPr>
        <p:spPr>
          <a:xfrm flipH="1">
            <a:off x="8157641" y="5190169"/>
            <a:ext cx="14032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xão reta unidirecional 58">
            <a:extLst>
              <a:ext uri="{FF2B5EF4-FFF2-40B4-BE49-F238E27FC236}">
                <a16:creationId xmlns:a16="http://schemas.microsoft.com/office/drawing/2014/main" id="{6ED0DB65-30F3-8532-38F0-1B85DE52839B}"/>
              </a:ext>
            </a:extLst>
          </p:cNvPr>
          <p:cNvCxnSpPr/>
          <p:nvPr/>
        </p:nvCxnSpPr>
        <p:spPr>
          <a:xfrm flipH="1">
            <a:off x="8924925" y="5193183"/>
            <a:ext cx="26561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xão reta 60">
            <a:extLst>
              <a:ext uri="{FF2B5EF4-FFF2-40B4-BE49-F238E27FC236}">
                <a16:creationId xmlns:a16="http://schemas.microsoft.com/office/drawing/2014/main" id="{666DEA62-BE03-21A6-D5FE-22B991164BE5}"/>
              </a:ext>
            </a:extLst>
          </p:cNvPr>
          <p:cNvCxnSpPr>
            <a:cxnSpLocks/>
          </p:cNvCxnSpPr>
          <p:nvPr/>
        </p:nvCxnSpPr>
        <p:spPr>
          <a:xfrm>
            <a:off x="8170095" y="5193182"/>
            <a:ext cx="0" cy="7537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Imagem 70" descr="Uma imagem com texto, relógio, captura de ecrã&#10;&#10;Descrição gerada automaticamente">
            <a:extLst>
              <a:ext uri="{FF2B5EF4-FFF2-40B4-BE49-F238E27FC236}">
                <a16:creationId xmlns:a16="http://schemas.microsoft.com/office/drawing/2014/main" id="{4F6FA687-61C9-A308-895C-A0AA8AEC9E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658" y="4732439"/>
            <a:ext cx="5723140" cy="1073421"/>
          </a:xfrm>
          <a:prstGeom prst="rect">
            <a:avLst/>
          </a:prstGeom>
        </p:spPr>
      </p:pic>
      <p:cxnSp>
        <p:nvCxnSpPr>
          <p:cNvPr id="73" name="Conexão reta unidirecional 72">
            <a:extLst>
              <a:ext uri="{FF2B5EF4-FFF2-40B4-BE49-F238E27FC236}">
                <a16:creationId xmlns:a16="http://schemas.microsoft.com/office/drawing/2014/main" id="{7B97D34B-1C3E-AB13-DCBB-93E8AF2A7684}"/>
              </a:ext>
            </a:extLst>
          </p:cNvPr>
          <p:cNvCxnSpPr/>
          <p:nvPr/>
        </p:nvCxnSpPr>
        <p:spPr>
          <a:xfrm>
            <a:off x="8173471" y="5576010"/>
            <a:ext cx="0" cy="2298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xão reta unidirecional 74">
            <a:extLst>
              <a:ext uri="{FF2B5EF4-FFF2-40B4-BE49-F238E27FC236}">
                <a16:creationId xmlns:a16="http://schemas.microsoft.com/office/drawing/2014/main" id="{D054423D-DD12-C626-C1D9-DB86D48BF31E}"/>
              </a:ext>
            </a:extLst>
          </p:cNvPr>
          <p:cNvCxnSpPr/>
          <p:nvPr/>
        </p:nvCxnSpPr>
        <p:spPr>
          <a:xfrm flipV="1">
            <a:off x="8173471" y="5349297"/>
            <a:ext cx="0" cy="1437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CaixaDeTexto 76">
                <a:extLst>
                  <a:ext uri="{FF2B5EF4-FFF2-40B4-BE49-F238E27FC236}">
                    <a16:creationId xmlns:a16="http://schemas.microsoft.com/office/drawing/2014/main" id="{2D64DF9E-68BE-A8EA-E207-2545F662F634}"/>
                  </a:ext>
                </a:extLst>
              </p:cNvPr>
              <p:cNvSpPr txBox="1"/>
              <p:nvPr/>
            </p:nvSpPr>
            <p:spPr>
              <a:xfrm>
                <a:off x="7383393" y="5751567"/>
                <a:ext cx="1013469" cy="45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77" name="CaixaDeTexto 76">
                <a:extLst>
                  <a:ext uri="{FF2B5EF4-FFF2-40B4-BE49-F238E27FC236}">
                    <a16:creationId xmlns:a16="http://schemas.microsoft.com/office/drawing/2014/main" id="{2D64DF9E-68BE-A8EA-E207-2545F662F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393" y="5751567"/>
                <a:ext cx="1013469" cy="4539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Imagem 78" descr="Uma imagem com texto&#10;&#10;Descrição gerada automaticamente">
            <a:extLst>
              <a:ext uri="{FF2B5EF4-FFF2-40B4-BE49-F238E27FC236}">
                <a16:creationId xmlns:a16="http://schemas.microsoft.com/office/drawing/2014/main" id="{9C4B6A1F-8868-E1BC-AF10-6DE6459577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0716" y="5847584"/>
            <a:ext cx="2628646" cy="664177"/>
          </a:xfrm>
          <a:prstGeom prst="rect">
            <a:avLst/>
          </a:prstGeom>
        </p:spPr>
      </p:pic>
      <p:cxnSp>
        <p:nvCxnSpPr>
          <p:cNvPr id="81" name="Conexão reta 80">
            <a:extLst>
              <a:ext uri="{FF2B5EF4-FFF2-40B4-BE49-F238E27FC236}">
                <a16:creationId xmlns:a16="http://schemas.microsoft.com/office/drawing/2014/main" id="{275CC3D6-F5F8-7596-7ECC-C3D53B3724B8}"/>
              </a:ext>
            </a:extLst>
          </p:cNvPr>
          <p:cNvCxnSpPr>
            <a:cxnSpLocks/>
            <a:stCxn id="97" idx="2"/>
          </p:cNvCxnSpPr>
          <p:nvPr/>
        </p:nvCxnSpPr>
        <p:spPr>
          <a:xfrm flipH="1" flipV="1">
            <a:off x="8163194" y="5960249"/>
            <a:ext cx="775252" cy="1240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xão reta 84">
            <a:extLst>
              <a:ext uri="{FF2B5EF4-FFF2-40B4-BE49-F238E27FC236}">
                <a16:creationId xmlns:a16="http://schemas.microsoft.com/office/drawing/2014/main" id="{664CD908-298E-92CA-BA4A-5BCC4BB30530}"/>
              </a:ext>
            </a:extLst>
          </p:cNvPr>
          <p:cNvCxnSpPr>
            <a:cxnSpLocks/>
            <a:stCxn id="97" idx="2"/>
          </p:cNvCxnSpPr>
          <p:nvPr/>
        </p:nvCxnSpPr>
        <p:spPr>
          <a:xfrm flipH="1" flipV="1">
            <a:off x="8924925" y="5190169"/>
            <a:ext cx="13521" cy="78248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BCD97B21-EAE1-3873-B770-B36E0808CCF6}"/>
                  </a:ext>
                </a:extLst>
              </p:cNvPr>
              <p:cNvSpPr txBox="1"/>
              <p:nvPr/>
            </p:nvSpPr>
            <p:spPr>
              <a:xfrm>
                <a:off x="8574974" y="4730232"/>
                <a:ext cx="304891" cy="4380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PT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BCD97B21-EAE1-3873-B770-B36E0808CC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974" y="4730232"/>
                <a:ext cx="304891" cy="4380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5F451B22-9171-B702-9104-06FFE141F0DE}"/>
              </a:ext>
            </a:extLst>
          </p:cNvPr>
          <p:cNvSpPr/>
          <p:nvPr/>
        </p:nvSpPr>
        <p:spPr>
          <a:xfrm>
            <a:off x="9549765" y="517032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BD83CDC-5EF6-3F27-6D91-08B6430554DB}"/>
              </a:ext>
            </a:extLst>
          </p:cNvPr>
          <p:cNvSpPr/>
          <p:nvPr/>
        </p:nvSpPr>
        <p:spPr>
          <a:xfrm>
            <a:off x="8924925" y="594693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CaixaDeTexto 94">
                <a:extLst>
                  <a:ext uri="{FF2B5EF4-FFF2-40B4-BE49-F238E27FC236}">
                    <a16:creationId xmlns:a16="http://schemas.microsoft.com/office/drawing/2014/main" id="{00266397-4ADB-1E2D-4B8D-1156F56DB551}"/>
                  </a:ext>
                </a:extLst>
              </p:cNvPr>
              <p:cNvSpPr txBox="1"/>
              <p:nvPr/>
            </p:nvSpPr>
            <p:spPr>
              <a:xfrm>
                <a:off x="8879865" y="5987727"/>
                <a:ext cx="6249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95" name="CaixaDeTexto 94">
                <a:extLst>
                  <a:ext uri="{FF2B5EF4-FFF2-40B4-BE49-F238E27FC236}">
                    <a16:creationId xmlns:a16="http://schemas.microsoft.com/office/drawing/2014/main" id="{00266397-4ADB-1E2D-4B8D-1156F56DB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865" y="5987727"/>
                <a:ext cx="624915" cy="2769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Arco 96">
            <a:extLst>
              <a:ext uri="{FF2B5EF4-FFF2-40B4-BE49-F238E27FC236}">
                <a16:creationId xmlns:a16="http://schemas.microsoft.com/office/drawing/2014/main" id="{6943AAC6-52FC-370D-4BCE-67ED4BE36CC0}"/>
              </a:ext>
            </a:extLst>
          </p:cNvPr>
          <p:cNvSpPr/>
          <p:nvPr/>
        </p:nvSpPr>
        <p:spPr>
          <a:xfrm rot="5400000" flipV="1">
            <a:off x="8220680" y="4524777"/>
            <a:ext cx="1405139" cy="1490915"/>
          </a:xfrm>
          <a:prstGeom prst="arc">
            <a:avLst>
              <a:gd name="adj1" fmla="val 15859028"/>
              <a:gd name="adj2" fmla="val 7436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CaixaDeTexto 99">
                <a:extLst>
                  <a:ext uri="{FF2B5EF4-FFF2-40B4-BE49-F238E27FC236}">
                    <a16:creationId xmlns:a16="http://schemas.microsoft.com/office/drawing/2014/main" id="{9A4F9515-C3C2-8234-CF39-DECB673E363F}"/>
                  </a:ext>
                </a:extLst>
              </p:cNvPr>
              <p:cNvSpPr txBox="1"/>
              <p:nvPr/>
            </p:nvSpPr>
            <p:spPr>
              <a:xfrm>
                <a:off x="8155090" y="5210016"/>
                <a:ext cx="7833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=+∞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100" name="CaixaDeTexto 99">
                <a:extLst>
                  <a:ext uri="{FF2B5EF4-FFF2-40B4-BE49-F238E27FC236}">
                    <a16:creationId xmlns:a16="http://schemas.microsoft.com/office/drawing/2014/main" id="{9A4F9515-C3C2-8234-CF39-DECB673E3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090" y="5210016"/>
                <a:ext cx="783356" cy="2769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FE4AEA5F-5923-5557-B54B-53BF30AF85F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3901" y="5794137"/>
            <a:ext cx="3990093" cy="66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6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8" grpId="0"/>
      <p:bldP spid="29" grpId="0"/>
      <p:bldP spid="53" grpId="0"/>
      <p:bldP spid="77" grpId="0"/>
      <p:bldP spid="86" grpId="0"/>
      <p:bldP spid="16" grpId="0" animBg="1"/>
      <p:bldP spid="94" grpId="0" animBg="1"/>
      <p:bldP spid="95" grpId="0"/>
      <p:bldP spid="97" grpId="0" animBg="1"/>
      <p:bldP spid="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E14159-82F8-E144-8B3E-C1285FA92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703" y="203505"/>
            <a:ext cx="9766300" cy="1003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C7179D-8754-1142-AD11-4DB12C644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13" y="994120"/>
            <a:ext cx="4914900" cy="723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A940A8-AD3C-2541-93BD-BEA16791AE96}"/>
              </a:ext>
            </a:extLst>
          </p:cNvPr>
          <p:cNvSpPr txBox="1"/>
          <p:nvPr/>
        </p:nvSpPr>
        <p:spPr>
          <a:xfrm>
            <a:off x="720150" y="4903093"/>
            <a:ext cx="9680074" cy="923330"/>
          </a:xfrm>
          <a:prstGeom prst="rect">
            <a:avLst/>
          </a:prstGeom>
          <a:noFill/>
          <a:ln w="38100"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endParaRPr lang="en-PT" dirty="0"/>
          </a:p>
          <a:p>
            <a:r>
              <a:rPr lang="en-PT" dirty="0"/>
              <a:t>O diagrama de Nyquist de </a:t>
            </a:r>
            <a:r>
              <a:rPr lang="en-PT" i="1" dirty="0"/>
              <a:t>G</a:t>
            </a:r>
            <a:r>
              <a:rPr lang="en-PT" dirty="0"/>
              <a:t>(</a:t>
            </a:r>
            <a:r>
              <a:rPr lang="en-PT" i="1" dirty="0"/>
              <a:t>s</a:t>
            </a:r>
            <a:r>
              <a:rPr lang="en-PT" dirty="0"/>
              <a:t>) é uma </a:t>
            </a:r>
            <a:r>
              <a:rPr lang="en-PT" dirty="0">
                <a:solidFill>
                  <a:srgbClr val="0432FF"/>
                </a:solidFill>
              </a:rPr>
              <a:t>circunferência</a:t>
            </a:r>
            <a:r>
              <a:rPr lang="en-PT" dirty="0"/>
              <a:t> com </a:t>
            </a:r>
            <a:r>
              <a:rPr lang="en-PT" dirty="0">
                <a:solidFill>
                  <a:srgbClr val="0432FF"/>
                </a:solidFill>
              </a:rPr>
              <a:t>centro</a:t>
            </a:r>
            <a:r>
              <a:rPr lang="en-PT" dirty="0"/>
              <a:t> no ponto </a:t>
            </a:r>
            <a:r>
              <a:rPr lang="en-PT" dirty="0">
                <a:solidFill>
                  <a:srgbClr val="0432FF"/>
                </a:solidFill>
              </a:rPr>
              <a:t>(0.5,0) </a:t>
            </a:r>
            <a:r>
              <a:rPr lang="en-PT" dirty="0"/>
              <a:t>e de </a:t>
            </a:r>
            <a:r>
              <a:rPr lang="en-PT" dirty="0">
                <a:solidFill>
                  <a:srgbClr val="0432FF"/>
                </a:solidFill>
              </a:rPr>
              <a:t>raio</a:t>
            </a:r>
            <a:r>
              <a:rPr lang="en-PT" dirty="0"/>
              <a:t> igual a </a:t>
            </a:r>
            <a:r>
              <a:rPr lang="en-PT" dirty="0">
                <a:solidFill>
                  <a:srgbClr val="0432FF"/>
                </a:solidFill>
              </a:rPr>
              <a:t>0.5</a:t>
            </a:r>
            <a:r>
              <a:rPr lang="en-PT" dirty="0"/>
              <a:t>.</a:t>
            </a:r>
          </a:p>
          <a:p>
            <a:endParaRPr lang="en-PT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ADD15E3-0453-6145-96AA-187525D4F790}"/>
              </a:ext>
            </a:extLst>
          </p:cNvPr>
          <p:cNvCxnSpPr/>
          <p:nvPr/>
        </p:nvCxnSpPr>
        <p:spPr>
          <a:xfrm>
            <a:off x="1547771" y="5761471"/>
            <a:ext cx="0" cy="422201"/>
          </a:xfrm>
          <a:prstGeom prst="straightConnector1">
            <a:avLst/>
          </a:prstGeom>
          <a:ln w="38100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3339A1C-438F-4D47-A624-CD410C5FF55F}"/>
              </a:ext>
            </a:extLst>
          </p:cNvPr>
          <p:cNvSpPr txBox="1"/>
          <p:nvPr/>
        </p:nvSpPr>
        <p:spPr>
          <a:xfrm>
            <a:off x="633517" y="6183672"/>
            <a:ext cx="480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0432FF"/>
                </a:solidFill>
              </a:rPr>
              <a:t>Prova: </a:t>
            </a:r>
            <a:r>
              <a:rPr lang="en-PT" dirty="0"/>
              <a:t>faz-se verificando que </a:t>
            </a:r>
            <a:r>
              <a:rPr lang="en-PT" dirty="0">
                <a:solidFill>
                  <a:srgbClr val="0432FF"/>
                </a:solidFill>
              </a:rPr>
              <a:t>| </a:t>
            </a:r>
            <a:r>
              <a:rPr lang="en-PT" i="1" dirty="0">
                <a:solidFill>
                  <a:srgbClr val="0432FF"/>
                </a:solidFill>
              </a:rPr>
              <a:t>G</a:t>
            </a:r>
            <a:r>
              <a:rPr lang="en-PT" dirty="0">
                <a:solidFill>
                  <a:srgbClr val="0432FF"/>
                </a:solidFill>
              </a:rPr>
              <a:t>(</a:t>
            </a:r>
            <a:r>
              <a:rPr lang="en-PT" i="1" dirty="0">
                <a:solidFill>
                  <a:srgbClr val="0432FF"/>
                </a:solidFill>
              </a:rPr>
              <a:t>j ω</a:t>
            </a:r>
            <a:r>
              <a:rPr lang="en-PT" dirty="0">
                <a:solidFill>
                  <a:srgbClr val="0432FF"/>
                </a:solidFill>
              </a:rPr>
              <a:t>)</a:t>
            </a:r>
            <a:r>
              <a:rPr lang="en-PT" i="1" dirty="0">
                <a:solidFill>
                  <a:srgbClr val="0432FF"/>
                </a:solidFill>
              </a:rPr>
              <a:t> </a:t>
            </a:r>
            <a:r>
              <a:rPr lang="en-PT" dirty="0">
                <a:solidFill>
                  <a:srgbClr val="0432FF"/>
                </a:solidFill>
              </a:rPr>
              <a:t>- 0.5 | = 0.5</a:t>
            </a:r>
            <a:r>
              <a:rPr lang="en-PT" dirty="0"/>
              <a:t> </a:t>
            </a:r>
          </a:p>
        </p:txBody>
      </p:sp>
      <p:sp>
        <p:nvSpPr>
          <p:cNvPr id="6" name="Arco 5">
            <a:extLst>
              <a:ext uri="{FF2B5EF4-FFF2-40B4-BE49-F238E27FC236}">
                <a16:creationId xmlns:a16="http://schemas.microsoft.com/office/drawing/2014/main" id="{243C22AB-ADF3-8D7E-0FAF-CC6294BD71D6}"/>
              </a:ext>
            </a:extLst>
          </p:cNvPr>
          <p:cNvSpPr/>
          <p:nvPr/>
        </p:nvSpPr>
        <p:spPr>
          <a:xfrm flipV="1">
            <a:off x="7965843" y="1541495"/>
            <a:ext cx="1405140" cy="1576693"/>
          </a:xfrm>
          <a:prstGeom prst="arc">
            <a:avLst>
              <a:gd name="adj1" fmla="val 16200000"/>
              <a:gd name="adj2" fmla="val 74363"/>
            </a:avLst>
          </a:prstGeom>
          <a:ln w="285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9" name="Conexão reta unidirecional 8">
            <a:extLst>
              <a:ext uri="{FF2B5EF4-FFF2-40B4-BE49-F238E27FC236}">
                <a16:creationId xmlns:a16="http://schemas.microsoft.com/office/drawing/2014/main" id="{E884372F-9D50-3C29-AA06-41A39B9583AF}"/>
              </a:ext>
            </a:extLst>
          </p:cNvPr>
          <p:cNvCxnSpPr>
            <a:cxnSpLocks/>
          </p:cNvCxnSpPr>
          <p:nvPr/>
        </p:nvCxnSpPr>
        <p:spPr>
          <a:xfrm flipV="1">
            <a:off x="7958148" y="1417752"/>
            <a:ext cx="0" cy="2080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ADB6257D-9734-A34F-EC2E-5C18C583F172}"/>
              </a:ext>
            </a:extLst>
          </p:cNvPr>
          <p:cNvCxnSpPr>
            <a:cxnSpLocks/>
          </p:cNvCxnSpPr>
          <p:nvPr/>
        </p:nvCxnSpPr>
        <p:spPr>
          <a:xfrm>
            <a:off x="7303278" y="2300043"/>
            <a:ext cx="260005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76E2FCFF-9B42-D5C5-46FE-20858C19E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3337" y="1966699"/>
            <a:ext cx="993774" cy="314094"/>
          </a:xfrm>
          <a:prstGeom prst="rect">
            <a:avLst/>
          </a:prstGeom>
        </p:spPr>
      </p:pic>
      <p:pic>
        <p:nvPicPr>
          <p:cNvPr id="14" name="Imagem 13" descr="Uma imagem com texto&#10;&#10;Descrição gerada automaticamente">
            <a:extLst>
              <a:ext uri="{FF2B5EF4-FFF2-40B4-BE49-F238E27FC236}">
                <a16:creationId xmlns:a16="http://schemas.microsoft.com/office/drawing/2014/main" id="{D6389068-E3EC-7347-3D24-D7274DD94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238" y="1046953"/>
            <a:ext cx="898525" cy="268581"/>
          </a:xfrm>
          <a:prstGeom prst="rect">
            <a:avLst/>
          </a:prstGeom>
        </p:spPr>
      </p:pic>
      <p:sp>
        <p:nvSpPr>
          <p:cNvPr id="15" name="Arco 14">
            <a:extLst>
              <a:ext uri="{FF2B5EF4-FFF2-40B4-BE49-F238E27FC236}">
                <a16:creationId xmlns:a16="http://schemas.microsoft.com/office/drawing/2014/main" id="{35B2984D-60A0-1963-64D8-25EE2ABDAB41}"/>
              </a:ext>
            </a:extLst>
          </p:cNvPr>
          <p:cNvSpPr/>
          <p:nvPr/>
        </p:nvSpPr>
        <p:spPr>
          <a:xfrm rot="5400000" flipV="1">
            <a:off x="7972342" y="1625109"/>
            <a:ext cx="1474777" cy="1503162"/>
          </a:xfrm>
          <a:prstGeom prst="arc">
            <a:avLst>
              <a:gd name="adj1" fmla="val 15859028"/>
              <a:gd name="adj2" fmla="val 7436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921E8484-3061-EA19-5075-8F86B1D19451}"/>
              </a:ext>
            </a:extLst>
          </p:cNvPr>
          <p:cNvCxnSpPr>
            <a:cxnSpLocks/>
          </p:cNvCxnSpPr>
          <p:nvPr/>
        </p:nvCxnSpPr>
        <p:spPr>
          <a:xfrm flipH="1">
            <a:off x="7975470" y="3107072"/>
            <a:ext cx="69606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B669D544-C970-EF14-A897-D9C3915A3934}"/>
              </a:ext>
            </a:extLst>
          </p:cNvPr>
          <p:cNvCxnSpPr>
            <a:cxnSpLocks/>
          </p:cNvCxnSpPr>
          <p:nvPr/>
        </p:nvCxnSpPr>
        <p:spPr>
          <a:xfrm flipH="1" flipV="1">
            <a:off x="8737201" y="2290955"/>
            <a:ext cx="13521" cy="78248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0F89D00D-16AB-D5A0-1350-F65F97210C5D}"/>
                  </a:ext>
                </a:extLst>
              </p:cNvPr>
              <p:cNvSpPr txBox="1"/>
              <p:nvPr/>
            </p:nvSpPr>
            <p:spPr>
              <a:xfrm>
                <a:off x="9353920" y="2351461"/>
                <a:ext cx="6955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0F89D00D-16AB-D5A0-1350-F65F97210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920" y="2351461"/>
                <a:ext cx="695555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037270C4-8528-57EE-C84D-E4A79506A808}"/>
                  </a:ext>
                </a:extLst>
              </p:cNvPr>
              <p:cNvSpPr txBox="1"/>
              <p:nvPr/>
            </p:nvSpPr>
            <p:spPr>
              <a:xfrm>
                <a:off x="8569018" y="3074122"/>
                <a:ext cx="62491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037270C4-8528-57EE-C84D-E4A79506A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018" y="3074122"/>
                <a:ext cx="624915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C28DE9E3-D109-FA79-8170-E22B9DF5A188}"/>
                  </a:ext>
                </a:extLst>
              </p:cNvPr>
              <p:cNvSpPr txBox="1"/>
              <p:nvPr/>
            </p:nvSpPr>
            <p:spPr>
              <a:xfrm>
                <a:off x="7956015" y="2371308"/>
                <a:ext cx="7833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=+∞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C28DE9E3-D109-FA79-8170-E22B9DF5A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015" y="2371308"/>
                <a:ext cx="78335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m 23">
            <a:extLst>
              <a:ext uri="{FF2B5EF4-FFF2-40B4-BE49-F238E27FC236}">
                <a16:creationId xmlns:a16="http://schemas.microsoft.com/office/drawing/2014/main" id="{BFD9F9A3-129E-8E36-6619-A2EAEA0A14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303" y="3548170"/>
            <a:ext cx="4104739" cy="1278185"/>
          </a:xfrm>
          <a:prstGeom prst="rect">
            <a:avLst/>
          </a:prstGeom>
        </p:spPr>
      </p:pic>
      <p:cxnSp>
        <p:nvCxnSpPr>
          <p:cNvPr id="28" name="Conexão: Curva 27">
            <a:extLst>
              <a:ext uri="{FF2B5EF4-FFF2-40B4-BE49-F238E27FC236}">
                <a16:creationId xmlns:a16="http://schemas.microsoft.com/office/drawing/2014/main" id="{C068DFAA-4ACF-7B2B-8831-B5021522B45D}"/>
              </a:ext>
            </a:extLst>
          </p:cNvPr>
          <p:cNvCxnSpPr>
            <a:cxnSpLocks/>
          </p:cNvCxnSpPr>
          <p:nvPr/>
        </p:nvCxnSpPr>
        <p:spPr>
          <a:xfrm flipV="1">
            <a:off x="8020684" y="2150334"/>
            <a:ext cx="273306" cy="209859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D3233312-8698-B7F3-293B-19DC4D886897}"/>
                  </a:ext>
                </a:extLst>
              </p:cNvPr>
              <p:cNvSpPr txBox="1"/>
              <p:nvPr/>
            </p:nvSpPr>
            <p:spPr>
              <a:xfrm>
                <a:off x="8223192" y="2045559"/>
                <a:ext cx="815736" cy="283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PT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D3233312-8698-B7F3-293B-19DC4D886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192" y="2045559"/>
                <a:ext cx="815736" cy="2839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0B600569-7EA0-C234-2F79-9B51D40EF574}"/>
                  </a:ext>
                </a:extLst>
              </p:cNvPr>
              <p:cNvSpPr txBox="1"/>
              <p:nvPr/>
            </p:nvSpPr>
            <p:spPr>
              <a:xfrm>
                <a:off x="8642412" y="2250153"/>
                <a:ext cx="46519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pt-PT" sz="1200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0B600569-7EA0-C234-2F79-9B51D40EF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412" y="2250153"/>
                <a:ext cx="465192" cy="276999"/>
              </a:xfrm>
              <a:prstGeom prst="rect">
                <a:avLst/>
              </a:prstGeom>
              <a:blipFill>
                <a:blip r:embed="rId12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1E3D8646-EE08-4A0E-AADB-5CF6C3B3D591}"/>
                  </a:ext>
                </a:extLst>
              </p:cNvPr>
              <p:cNvSpPr txBox="1"/>
              <p:nvPr/>
            </p:nvSpPr>
            <p:spPr>
              <a:xfrm>
                <a:off x="7554197" y="2854441"/>
                <a:ext cx="445956" cy="4380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PT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1E3D8646-EE08-4A0E-AADB-5CF6C3B3D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197" y="2854441"/>
                <a:ext cx="445956" cy="438005"/>
              </a:xfrm>
              <a:prstGeom prst="rect">
                <a:avLst/>
              </a:prstGeom>
              <a:blipFill>
                <a:blip r:embed="rId13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rco 32">
            <a:extLst>
              <a:ext uri="{FF2B5EF4-FFF2-40B4-BE49-F238E27FC236}">
                <a16:creationId xmlns:a16="http://schemas.microsoft.com/office/drawing/2014/main" id="{34CCEBD8-6B81-A96C-C440-F0C9835A6B60}"/>
              </a:ext>
            </a:extLst>
          </p:cNvPr>
          <p:cNvSpPr/>
          <p:nvPr/>
        </p:nvSpPr>
        <p:spPr>
          <a:xfrm>
            <a:off x="7963305" y="1568165"/>
            <a:ext cx="1407678" cy="1524501"/>
          </a:xfrm>
          <a:prstGeom prst="arc">
            <a:avLst>
              <a:gd name="adj1" fmla="val 16200000"/>
              <a:gd name="adj2" fmla="val 21557025"/>
            </a:avLst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Arco 33">
            <a:extLst>
              <a:ext uri="{FF2B5EF4-FFF2-40B4-BE49-F238E27FC236}">
                <a16:creationId xmlns:a16="http://schemas.microsoft.com/office/drawing/2014/main" id="{996D185C-824B-F829-DBB9-C534030D3206}"/>
              </a:ext>
            </a:extLst>
          </p:cNvPr>
          <p:cNvSpPr/>
          <p:nvPr/>
        </p:nvSpPr>
        <p:spPr>
          <a:xfrm rot="16200000">
            <a:off x="8002774" y="1536526"/>
            <a:ext cx="1413915" cy="1503164"/>
          </a:xfrm>
          <a:prstGeom prst="arc">
            <a:avLst>
              <a:gd name="adj1" fmla="val 16124889"/>
              <a:gd name="adj2" fmla="val 74363"/>
            </a:avLst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10BA74A2-2CE0-FBB6-F104-EBB5F95A205A}"/>
                  </a:ext>
                </a:extLst>
              </p:cNvPr>
              <p:cNvSpPr txBox="1"/>
              <p:nvPr/>
            </p:nvSpPr>
            <p:spPr>
              <a:xfrm>
                <a:off x="7162519" y="2027320"/>
                <a:ext cx="7833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=−∞</m:t>
                      </m:r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10BA74A2-2CE0-FBB6-F104-EBB5F95A2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519" y="2027320"/>
                <a:ext cx="783356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EBB9714A-A2ED-987A-C58C-100AC6105B82}"/>
                  </a:ext>
                </a:extLst>
              </p:cNvPr>
              <p:cNvSpPr txBox="1"/>
              <p:nvPr/>
            </p:nvSpPr>
            <p:spPr>
              <a:xfrm>
                <a:off x="9251331" y="1966699"/>
                <a:ext cx="6955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pt-PT" sz="1200" dirty="0"/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EBB9714A-A2ED-987A-C58C-100AC6105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331" y="1966699"/>
                <a:ext cx="695555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Imagem 37" descr="Uma imagem com texto&#10;&#10;Descrição gerada automaticamente">
            <a:extLst>
              <a:ext uri="{FF2B5EF4-FFF2-40B4-BE49-F238E27FC236}">
                <a16:creationId xmlns:a16="http://schemas.microsoft.com/office/drawing/2014/main" id="{A7625B61-5FF0-48F5-E297-D6929F57C01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459" y="2664159"/>
            <a:ext cx="6457950" cy="8858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0CCEBC0-D624-0323-8C09-8B9AA4F9D96C}"/>
              </a:ext>
            </a:extLst>
          </p:cNvPr>
          <p:cNvSpPr txBox="1"/>
          <p:nvPr/>
        </p:nvSpPr>
        <p:spPr>
          <a:xfrm>
            <a:off x="9107604" y="206005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200" dirty="0"/>
              <a:t>1</a:t>
            </a:r>
          </a:p>
        </p:txBody>
      </p:sp>
      <p:pic>
        <p:nvPicPr>
          <p:cNvPr id="23" name="Imagem 22" descr="Uma imagem com texto, relógio&#10;&#10;Descrição gerada automaticamente">
            <a:extLst>
              <a:ext uri="{FF2B5EF4-FFF2-40B4-BE49-F238E27FC236}">
                <a16:creationId xmlns:a16="http://schemas.microsoft.com/office/drawing/2014/main" id="{13FEA91C-2BE8-E045-77F0-A9375C54515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0975" y="1720277"/>
            <a:ext cx="5502979" cy="10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1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0" grpId="0"/>
      <p:bldP spid="33" grpId="0" animBg="1"/>
      <p:bldP spid="34" grpId="0" animBg="1"/>
      <p:bldP spid="35" grpId="0"/>
      <p:bldP spid="3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264CF9-925A-B74B-AC2B-12D9A8CC8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532"/>
            <a:ext cx="12192000" cy="62677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019676C9-403F-DE46-A9FC-0CD0FC7E4300}"/>
                  </a:ext>
                </a:extLst>
              </p14:cNvPr>
              <p14:cNvContentPartPr/>
              <p14:nvPr/>
            </p14:nvContentPartPr>
            <p14:xfrm>
              <a:off x="5799069" y="3765657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019676C9-403F-DE46-A9FC-0CD0FC7E43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91509" y="3758097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529F150A-C9A4-4D41-A220-A989F502E00A}"/>
                  </a:ext>
                </a:extLst>
              </p14:cNvPr>
              <p14:cNvContentPartPr/>
              <p14:nvPr/>
            </p14:nvContentPartPr>
            <p14:xfrm>
              <a:off x="10539549" y="1527897"/>
              <a:ext cx="360" cy="36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529F150A-C9A4-4D41-A220-A989F502E0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31989" y="1520337"/>
                <a:ext cx="15480" cy="15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C9808AF-1EB1-CB4C-888A-99D483F506A6}"/>
              </a:ext>
            </a:extLst>
          </p:cNvPr>
          <p:cNvGrpSpPr/>
          <p:nvPr/>
        </p:nvGrpSpPr>
        <p:grpSpPr>
          <a:xfrm>
            <a:off x="733869" y="2586657"/>
            <a:ext cx="276840" cy="106920"/>
            <a:chOff x="733869" y="2586657"/>
            <a:chExt cx="276840" cy="10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4F4C8B71-51E9-2242-A068-1B680C450E8F}"/>
                    </a:ext>
                  </a:extLst>
                </p14:cNvPr>
                <p14:cNvContentPartPr/>
                <p14:nvPr/>
              </p14:nvContentPartPr>
              <p14:xfrm>
                <a:off x="733869" y="2586657"/>
                <a:ext cx="360" cy="3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4F4C8B71-51E9-2242-A068-1B680C450E8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26309" y="2579097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FC64B37A-9CA7-BE44-97EF-5DCBD6EED356}"/>
                    </a:ext>
                  </a:extLst>
                </p14:cNvPr>
                <p14:cNvContentPartPr/>
                <p14:nvPr/>
              </p14:nvContentPartPr>
              <p14:xfrm>
                <a:off x="950229" y="2682777"/>
                <a:ext cx="60480" cy="1080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FC64B37A-9CA7-BE44-97EF-5DCBD6EED35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42669" y="2675217"/>
                  <a:ext cx="75600" cy="2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48" name="Ink 347">
                <a:extLst>
                  <a:ext uri="{FF2B5EF4-FFF2-40B4-BE49-F238E27FC236}">
                    <a16:creationId xmlns:a16="http://schemas.microsoft.com/office/drawing/2014/main" id="{01DAC431-2523-884B-B6F1-FC5B956EB908}"/>
                  </a:ext>
                </a:extLst>
              </p14:cNvPr>
              <p14:cNvContentPartPr/>
              <p14:nvPr/>
            </p14:nvContentPartPr>
            <p14:xfrm>
              <a:off x="1491669" y="228297"/>
              <a:ext cx="360" cy="360"/>
            </p14:xfrm>
          </p:contentPart>
        </mc:Choice>
        <mc:Fallback xmlns="">
          <p:pic>
            <p:nvPicPr>
              <p:cNvPr id="348" name="Ink 347">
                <a:extLst>
                  <a:ext uri="{FF2B5EF4-FFF2-40B4-BE49-F238E27FC236}">
                    <a16:creationId xmlns:a16="http://schemas.microsoft.com/office/drawing/2014/main" id="{01DAC431-2523-884B-B6F1-FC5B956EB90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76549" y="213177"/>
                <a:ext cx="30960" cy="309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55EA93B9-835A-20A5-024E-E37C2A2D7A79}"/>
              </a:ext>
            </a:extLst>
          </p:cNvPr>
          <p:cNvSpPr txBox="1"/>
          <p:nvPr/>
        </p:nvSpPr>
        <p:spPr>
          <a:xfrm>
            <a:off x="9652000" y="2693577"/>
            <a:ext cx="2082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Comandos </a:t>
            </a:r>
            <a:r>
              <a:rPr lang="pt-PT" b="1" dirty="0" err="1"/>
              <a:t>Matlab</a:t>
            </a:r>
            <a:r>
              <a:rPr lang="pt-PT" b="1" dirty="0"/>
              <a:t>:</a:t>
            </a:r>
          </a:p>
          <a:p>
            <a:r>
              <a:rPr lang="pt-PT" dirty="0"/>
              <a:t>&gt;&gt;num=2;</a:t>
            </a:r>
          </a:p>
          <a:p>
            <a:r>
              <a:rPr lang="pt-PT" dirty="0"/>
              <a:t>&gt;&gt;</a:t>
            </a:r>
            <a:r>
              <a:rPr lang="pt-PT" dirty="0" err="1"/>
              <a:t>den</a:t>
            </a:r>
            <a:r>
              <a:rPr lang="pt-PT" dirty="0"/>
              <a:t>=[1,2]</a:t>
            </a:r>
          </a:p>
          <a:p>
            <a:r>
              <a:rPr lang="pt-PT" dirty="0"/>
              <a:t>&gt;&gt;G=</a:t>
            </a:r>
            <a:r>
              <a:rPr lang="pt-PT" dirty="0" err="1"/>
              <a:t>tf</a:t>
            </a:r>
            <a:r>
              <a:rPr lang="pt-PT" dirty="0"/>
              <a:t>(</a:t>
            </a:r>
            <a:r>
              <a:rPr lang="pt-PT" dirty="0" err="1"/>
              <a:t>num,den</a:t>
            </a:r>
            <a:r>
              <a:rPr lang="pt-PT" dirty="0"/>
              <a:t>)</a:t>
            </a:r>
          </a:p>
          <a:p>
            <a:r>
              <a:rPr lang="pt-PT" dirty="0"/>
              <a:t>&gt;&gt;</a:t>
            </a:r>
            <a:r>
              <a:rPr lang="pt-PT" dirty="0" err="1"/>
              <a:t>nyquist</a:t>
            </a:r>
            <a:r>
              <a:rPr lang="pt-PT" dirty="0"/>
              <a:t>(G)</a:t>
            </a:r>
          </a:p>
        </p:txBody>
      </p:sp>
    </p:spTree>
    <p:extLst>
      <p:ext uri="{BB962C8B-B14F-4D97-AF65-F5344CB8AC3E}">
        <p14:creationId xmlns:p14="http://schemas.microsoft.com/office/powerpoint/2010/main" val="59930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E5E8FC-AEF1-184C-8A91-2DE69D08E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3" y="245645"/>
            <a:ext cx="9842500" cy="952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1A9287-A86C-5E4D-A647-DC409148B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9" y="1094205"/>
            <a:ext cx="3213100" cy="939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2531C8-5D42-3444-9B77-3CEBCF303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111" y="1210177"/>
            <a:ext cx="5867400" cy="774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11117B-022A-9049-A84B-3467635A0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892" y="2225842"/>
            <a:ext cx="7295481" cy="971112"/>
          </a:xfrm>
          <a:prstGeom prst="rect">
            <a:avLst/>
          </a:prstGeom>
          <a:ln w="28575">
            <a:solidFill>
              <a:srgbClr val="0432FF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214FA-4925-1A40-B085-AAD4E1F5FDC5}"/>
              </a:ext>
            </a:extLst>
          </p:cNvPr>
          <p:cNvSpPr txBox="1"/>
          <p:nvPr/>
        </p:nvSpPr>
        <p:spPr>
          <a:xfrm>
            <a:off x="8590546" y="2263720"/>
            <a:ext cx="31402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2000" dirty="0"/>
              <a:t>Amplificação em regime estacionário de uma onda sinusoidal com frequência </a:t>
            </a:r>
            <a:r>
              <a:rPr lang="en-PT" sz="2000" i="1" dirty="0"/>
              <a:t>ω</a:t>
            </a:r>
            <a:r>
              <a:rPr lang="en-PT" sz="2000" dirty="0"/>
              <a:t>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A9793B6-AFE0-EE4B-B661-4E80DF155662}"/>
              </a:ext>
            </a:extLst>
          </p:cNvPr>
          <p:cNvCxnSpPr>
            <a:cxnSpLocks/>
          </p:cNvCxnSpPr>
          <p:nvPr/>
        </p:nvCxnSpPr>
        <p:spPr>
          <a:xfrm>
            <a:off x="7988967" y="2755231"/>
            <a:ext cx="433137" cy="0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9F4340E-15A6-D144-9A35-3C418865EA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457" y="3789511"/>
            <a:ext cx="7295481" cy="434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12B249-E646-AB4E-8F8B-47D3CD95E0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0878" y="3823812"/>
            <a:ext cx="4616951" cy="4347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601199-CB09-CE45-9F2E-B8C9E587FC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988" y="4336149"/>
            <a:ext cx="966708" cy="569284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18F34D-7CBD-BD43-B0AB-B7D6D77B5BB8}"/>
              </a:ext>
            </a:extLst>
          </p:cNvPr>
          <p:cNvSpPr txBox="1"/>
          <p:nvPr/>
        </p:nvSpPr>
        <p:spPr>
          <a:xfrm>
            <a:off x="1455821" y="4436125"/>
            <a:ext cx="86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==&gt;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3A60B4-333D-4B47-BFDC-3F4AEDCA24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5037" y="4373369"/>
            <a:ext cx="4050804" cy="5288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15DC9B-0EC9-E449-B936-561FBE1D07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845" y="5022388"/>
            <a:ext cx="1391988" cy="510041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1BF940D-97EC-4343-9820-4A6C0B03C6EE}"/>
              </a:ext>
            </a:extLst>
          </p:cNvPr>
          <p:cNvSpPr txBox="1"/>
          <p:nvPr/>
        </p:nvSpPr>
        <p:spPr>
          <a:xfrm>
            <a:off x="1896980" y="5033699"/>
            <a:ext cx="545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==&gt;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F98A98-2562-0041-AF3C-7BAFA193C1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75323" y="5021080"/>
            <a:ext cx="2192927" cy="44058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E210B5A-0236-0B42-95B5-73332602D89E}"/>
              </a:ext>
            </a:extLst>
          </p:cNvPr>
          <p:cNvSpPr/>
          <p:nvPr/>
        </p:nvSpPr>
        <p:spPr>
          <a:xfrm>
            <a:off x="2475323" y="4978295"/>
            <a:ext cx="2313246" cy="569284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9A3209-88A1-0646-8513-78D0AF78669C}"/>
              </a:ext>
            </a:extLst>
          </p:cNvPr>
          <p:cNvSpPr txBox="1"/>
          <p:nvPr/>
        </p:nvSpPr>
        <p:spPr>
          <a:xfrm>
            <a:off x="6156160" y="4439182"/>
            <a:ext cx="5803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(É máximo para </a:t>
            </a:r>
            <a:r>
              <a:rPr lang="en-PT" i="1" dirty="0"/>
              <a:t>ω</a:t>
            </a:r>
            <a:r>
              <a:rPr lang="en-PT" dirty="0"/>
              <a:t> = 0  --&gt; não há frequência de ressonância) 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5A3E043-B1AA-2F48-95DF-4BB46DD376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0828" y="5871630"/>
            <a:ext cx="1012512" cy="35048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CCCE91F-86B3-E34F-8523-FC024D4A90C9}"/>
              </a:ext>
            </a:extLst>
          </p:cNvPr>
          <p:cNvSpPr txBox="1"/>
          <p:nvPr/>
        </p:nvSpPr>
        <p:spPr>
          <a:xfrm>
            <a:off x="380828" y="6129512"/>
            <a:ext cx="4483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/>
              <a:t>Verificar este resultado tendo em conta que: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0C85AB6-C0E7-E645-8D98-A9924CDD801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8275" y="6088517"/>
            <a:ext cx="5472236" cy="5238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4A48201-3BDB-814B-BDA8-CA83907D5E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16287" y="6191161"/>
            <a:ext cx="968542" cy="24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8" grpId="0"/>
      <p:bldP spid="20" grpId="0" animBg="1"/>
      <p:bldP spid="21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6B9C95-5440-EC40-BFA9-461AFFF1C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63" y="159480"/>
            <a:ext cx="9229558" cy="7769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9C99F2-8DE6-384A-BB9D-5E2490880FEE}"/>
              </a:ext>
            </a:extLst>
          </p:cNvPr>
          <p:cNvSpPr txBox="1"/>
          <p:nvPr/>
        </p:nvSpPr>
        <p:spPr>
          <a:xfrm>
            <a:off x="144234" y="858574"/>
            <a:ext cx="999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6B1B34-3A23-7542-9674-7FC757A80A23}"/>
                  </a:ext>
                </a:extLst>
              </p:cNvPr>
              <p:cNvSpPr txBox="1"/>
              <p:nvPr/>
            </p:nvSpPr>
            <p:spPr>
              <a:xfrm>
                <a:off x="636791" y="1277857"/>
                <a:ext cx="4271619" cy="10673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PT" sz="1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𝜁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 &lt;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; </m:t>
                      </m:r>
                      <m:sSub>
                        <m:sSub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pt-PT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pt-PT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𝑟𝑒𝑠</m:t>
                        </m:r>
                      </m:sub>
                    </m:sSub>
                    <m:r>
                      <a:rPr lang="pt-P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t-PT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1−2</m:t>
                        </m:r>
                        <m:sSup>
                          <m:sSupPr>
                            <m:ctrlPr>
                              <a:rPr lang="pt-PT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PT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𝜍</m:t>
                            </m:r>
                          </m:e>
                          <m:sup>
                            <m:r>
                              <a:rPr lang="pt-PT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pt-PT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≃</m:t>
                    </m:r>
                    <m:r>
                      <a:rPr lang="pt-PT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1.41 </m:t>
                    </m:r>
                    <m:r>
                      <m:rPr>
                        <m:sty m:val="p"/>
                      </m:rPr>
                      <a:rPr lang="pt-PT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rad</m:t>
                    </m:r>
                    <m:r>
                      <a:rPr lang="pt-PT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pt-PT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PT" sz="1600" b="0" dirty="0">
                    <a:ea typeface="Cambria Math" panose="02040503050406030204" pitchFamily="18" charset="0"/>
                  </a:rPr>
                  <a:t>  </a:t>
                </a:r>
                <a:endParaRPr lang="pt-PT" sz="16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6B1B34-3A23-7542-9674-7FC757A80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91" y="1277857"/>
                <a:ext cx="4271619" cy="1067343"/>
              </a:xfrm>
              <a:prstGeom prst="rect">
                <a:avLst/>
              </a:prstGeom>
              <a:blipFill>
                <a:blip r:embed="rId3"/>
                <a:stretch>
                  <a:fillRect l="-1141" b="-6286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6DDB64C-974A-AE4A-9B3A-51558271A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042" y="417617"/>
            <a:ext cx="6904783" cy="6433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4">
                <a:extLst>
                  <a:ext uri="{FF2B5EF4-FFF2-40B4-BE49-F238E27FC236}">
                    <a16:creationId xmlns:a16="http://schemas.microsoft.com/office/drawing/2014/main" id="{D53BFF65-7398-0959-C97D-9E4B3A5605FB}"/>
                  </a:ext>
                </a:extLst>
              </p:cNvPr>
              <p:cNvSpPr txBox="1"/>
              <p:nvPr/>
            </p:nvSpPr>
            <p:spPr>
              <a:xfrm>
                <a:off x="501317" y="2651769"/>
                <a:ext cx="4407093" cy="7511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pt-PT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t-PT" sz="16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4">
                <a:extLst>
                  <a:ext uri="{FF2B5EF4-FFF2-40B4-BE49-F238E27FC236}">
                    <a16:creationId xmlns:a16="http://schemas.microsoft.com/office/drawing/2014/main" id="{D53BFF65-7398-0959-C97D-9E4B3A560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17" y="2651769"/>
                <a:ext cx="4407093" cy="7511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4">
                <a:extLst>
                  <a:ext uri="{FF2B5EF4-FFF2-40B4-BE49-F238E27FC236}">
                    <a16:creationId xmlns:a16="http://schemas.microsoft.com/office/drawing/2014/main" id="{D056BA5D-2662-146A-01C5-09B228A5E639}"/>
                  </a:ext>
                </a:extLst>
              </p:cNvPr>
              <p:cNvSpPr txBox="1"/>
              <p:nvPr/>
            </p:nvSpPr>
            <p:spPr>
              <a:xfrm>
                <a:off x="576140" y="3491891"/>
                <a:ext cx="4407093" cy="5289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4−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pt-PT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4−</m:t>
                                      </m:r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p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4−</m:t>
                                      </m:r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p>
                                      <m: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4">
                <a:extLst>
                  <a:ext uri="{FF2B5EF4-FFF2-40B4-BE49-F238E27FC236}">
                    <a16:creationId xmlns:a16="http://schemas.microsoft.com/office/drawing/2014/main" id="{D056BA5D-2662-146A-01C5-09B228A5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40" y="3491891"/>
                <a:ext cx="4407093" cy="5289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E6257136-1029-5A8B-6A00-6B6395F58225}"/>
                  </a:ext>
                </a:extLst>
              </p:cNvPr>
              <p:cNvSpPr txBox="1"/>
              <p:nvPr/>
            </p:nvSpPr>
            <p:spPr>
              <a:xfrm>
                <a:off x="643878" y="4229715"/>
                <a:ext cx="4407093" cy="5659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pt-PT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pt-PT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pt-PT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4−</m:t>
                                          </m:r>
                                          <m:r>
                                            <a:rPr lang="pt-PT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𝜔</m:t>
                                          </m:r>
                                        </m:e>
                                        <m:sup>
                                          <m:r>
                                            <a:rPr lang="pt-PT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pt-P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∠4−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sup>
                      </m:sSup>
                    </m:oMath>
                  </m:oMathPara>
                </a14:m>
                <a:endParaRPr lang="pt-PT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4">
                <a:extLst>
                  <a:ext uri="{FF2B5EF4-FFF2-40B4-BE49-F238E27FC236}">
                    <a16:creationId xmlns:a16="http://schemas.microsoft.com/office/drawing/2014/main" id="{E6257136-1029-5A8B-6A00-6B6395F58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78" y="4229715"/>
                <a:ext cx="4407093" cy="5659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B67C577C-52FC-A6D0-6FAF-A3F32D5866B9}"/>
                  </a:ext>
                </a:extLst>
              </p:cNvPr>
              <p:cNvSpPr txBox="1"/>
              <p:nvPr/>
            </p:nvSpPr>
            <p:spPr>
              <a:xfrm>
                <a:off x="521369" y="5010280"/>
                <a:ext cx="3070918" cy="4333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pt-PT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PT" sz="160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</m:t>
                                  </m:r>
                                  <m:sSup>
                                    <m:sSupPr>
                                      <m:ctrlPr>
                                        <a:rPr lang="pt-PT" sz="16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sup>
                                      <m:r>
                                        <a:rPr lang="pt-P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lim>
                              </m:limLow>
                            </m:fName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=1+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B67C577C-52FC-A6D0-6FAF-A3F32D586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69" y="5010280"/>
                <a:ext cx="3070918" cy="4333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FC991387-EA07-8694-8157-47C4CE8B510D}"/>
                  </a:ext>
                </a:extLst>
              </p:cNvPr>
              <p:cNvSpPr txBox="1"/>
              <p:nvPr/>
            </p:nvSpPr>
            <p:spPr>
              <a:xfrm>
                <a:off x="576140" y="5662184"/>
                <a:ext cx="3070918" cy="426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lang="pt-PT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PT" sz="160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</m:t>
                                  </m:r>
                                  <m:r>
                                    <a:rPr lang="pt-PT" sz="1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FC991387-EA07-8694-8157-47C4CE8B5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40" y="5662184"/>
                <a:ext cx="3070918" cy="4265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31AB79C8-7312-D489-C821-37ACF612FCE3}"/>
                  </a:ext>
                </a:extLst>
              </p:cNvPr>
              <p:cNvSpPr txBox="1"/>
              <p:nvPr/>
            </p:nvSpPr>
            <p:spPr>
              <a:xfrm>
                <a:off x="9937854" y="3682264"/>
                <a:ext cx="96313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31AB79C8-7312-D489-C821-37ACF612F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854" y="3682264"/>
                <a:ext cx="963138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BCC8C2BF-6F71-0B2D-EA19-2290227344FA}"/>
                  </a:ext>
                </a:extLst>
              </p:cNvPr>
              <p:cNvSpPr txBox="1"/>
              <p:nvPr/>
            </p:nvSpPr>
            <p:spPr>
              <a:xfrm>
                <a:off x="9907183" y="3275404"/>
                <a:ext cx="96313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BCC8C2BF-6F71-0B2D-EA19-229022734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183" y="3275404"/>
                <a:ext cx="963138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C640DC6F-575B-0EB4-26E0-B30839873D7E}"/>
                  </a:ext>
                </a:extLst>
              </p:cNvPr>
              <p:cNvSpPr txBox="1"/>
              <p:nvPr/>
            </p:nvSpPr>
            <p:spPr>
              <a:xfrm>
                <a:off x="7036172" y="3724674"/>
                <a:ext cx="96313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→+∞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C640DC6F-575B-0EB4-26E0-B30839873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172" y="3724674"/>
                <a:ext cx="963138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exão: Curva 15">
            <a:extLst>
              <a:ext uri="{FF2B5EF4-FFF2-40B4-BE49-F238E27FC236}">
                <a16:creationId xmlns:a16="http://schemas.microsoft.com/office/drawing/2014/main" id="{7BB91CD8-B332-9BCD-96DE-3E39207F31F3}"/>
              </a:ext>
            </a:extLst>
          </p:cNvPr>
          <p:cNvCxnSpPr>
            <a:cxnSpLocks/>
          </p:cNvCxnSpPr>
          <p:nvPr/>
        </p:nvCxnSpPr>
        <p:spPr>
          <a:xfrm>
            <a:off x="7894979" y="3756354"/>
            <a:ext cx="419564" cy="268363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B81CDFFD-17F3-D6A0-742E-C8AE4CABC2A6}"/>
                  </a:ext>
                </a:extLst>
              </p:cNvPr>
              <p:cNvSpPr txBox="1"/>
              <p:nvPr/>
            </p:nvSpPr>
            <p:spPr>
              <a:xfrm>
                <a:off x="8375703" y="3851541"/>
                <a:ext cx="544860" cy="346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</m:sSup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B81CDFFD-17F3-D6A0-742E-C8AE4CABC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5703" y="3851541"/>
                <a:ext cx="544860" cy="346570"/>
              </a:xfrm>
              <a:prstGeom prst="rect">
                <a:avLst/>
              </a:prstGeom>
              <a:blipFill>
                <a:blip r:embed="rId13"/>
                <a:stretch>
                  <a:fillRect r="-21348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6E7A8709-7A5B-8E4B-6FF0-59C1CC17F285}"/>
                  </a:ext>
                </a:extLst>
              </p:cNvPr>
              <p:cNvSpPr txBox="1"/>
              <p:nvPr/>
            </p:nvSpPr>
            <p:spPr>
              <a:xfrm>
                <a:off x="7036172" y="3322614"/>
                <a:ext cx="96313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→−∞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6E7A8709-7A5B-8E4B-6FF0-59C1CC17F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172" y="3322614"/>
                <a:ext cx="963138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FAB5284D-34DE-1BCC-436D-E9D4BFAEE6F6}"/>
                  </a:ext>
                </a:extLst>
              </p:cNvPr>
              <p:cNvSpPr txBox="1"/>
              <p:nvPr/>
            </p:nvSpPr>
            <p:spPr>
              <a:xfrm>
                <a:off x="7265054" y="5443668"/>
                <a:ext cx="129581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FAB5284D-34DE-1BCC-436D-E9D4BFAEE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054" y="5443668"/>
                <a:ext cx="1295811" cy="3385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E6F410A3-262B-61B7-5D3C-069E317362AD}"/>
              </a:ext>
            </a:extLst>
          </p:cNvPr>
          <p:cNvSpPr/>
          <p:nvPr/>
        </p:nvSpPr>
        <p:spPr>
          <a:xfrm>
            <a:off x="7937624" y="5270274"/>
            <a:ext cx="123371" cy="120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CB7963CF-F0A1-4B9E-6E04-11BE60307539}"/>
                  </a:ext>
                </a:extLst>
              </p:cNvPr>
              <p:cNvSpPr txBox="1"/>
              <p:nvPr/>
            </p:nvSpPr>
            <p:spPr>
              <a:xfrm>
                <a:off x="7518411" y="5213216"/>
                <a:ext cx="33977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CB7963CF-F0A1-4B9E-6E04-11BE60307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411" y="5213216"/>
                <a:ext cx="339778" cy="338554"/>
              </a:xfrm>
              <a:prstGeom prst="rect">
                <a:avLst/>
              </a:prstGeom>
              <a:blipFill>
                <a:blip r:embed="rId16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650AC27E-77E3-BBFB-46AB-48B99E495DF8}"/>
                  </a:ext>
                </a:extLst>
              </p:cNvPr>
              <p:cNvSpPr txBox="1"/>
              <p:nvPr/>
            </p:nvSpPr>
            <p:spPr>
              <a:xfrm>
                <a:off x="9573380" y="3386120"/>
                <a:ext cx="33977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pt-PT" sz="1600" dirty="0"/>
              </a:p>
            </p:txBody>
          </p:sp>
        </mc:Choice>
        <mc:Fallback xmlns=""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650AC27E-77E3-BBFB-46AB-48B99E495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380" y="3386120"/>
                <a:ext cx="339778" cy="338554"/>
              </a:xfrm>
              <a:prstGeom prst="rect">
                <a:avLst/>
              </a:prstGeom>
              <a:blipFill>
                <a:blip r:embed="rId17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>
            <a:extLst>
              <a:ext uri="{FF2B5EF4-FFF2-40B4-BE49-F238E27FC236}">
                <a16:creationId xmlns:a16="http://schemas.microsoft.com/office/drawing/2014/main" id="{A30CE044-B398-955B-3E86-0F4AA94A24B8}"/>
              </a:ext>
            </a:extLst>
          </p:cNvPr>
          <p:cNvSpPr/>
          <p:nvPr/>
        </p:nvSpPr>
        <p:spPr>
          <a:xfrm>
            <a:off x="9987247" y="3636316"/>
            <a:ext cx="123371" cy="120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A1B2AF4-81D7-8746-18D4-DCA92ED39015}"/>
              </a:ext>
            </a:extLst>
          </p:cNvPr>
          <p:cNvSpPr/>
          <p:nvPr/>
        </p:nvSpPr>
        <p:spPr>
          <a:xfrm>
            <a:off x="9310750" y="5166955"/>
            <a:ext cx="123371" cy="120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1399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21" grpId="0"/>
      <p:bldP spid="23" grpId="0"/>
      <p:bldP spid="24" grpId="0"/>
      <p:bldP spid="25" grpId="0" animBg="1"/>
      <p:bldP spid="26" grpId="0"/>
      <p:bldP spid="27" grpId="0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02BFF4-3480-4C4E-989E-AB5F7DFF6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11" y="240631"/>
            <a:ext cx="9539379" cy="8783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7B72B0-F663-404D-9D41-69F1F9E26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66" y="1118937"/>
            <a:ext cx="6486692" cy="28621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39FB25-805B-C041-9B4B-0D17A5EB7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91" y="4226903"/>
            <a:ext cx="7358353" cy="14447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774E17-05CB-E848-814D-0A37A72FE9F5}"/>
              </a:ext>
            </a:extLst>
          </p:cNvPr>
          <p:cNvCxnSpPr/>
          <p:nvPr/>
        </p:nvCxnSpPr>
        <p:spPr>
          <a:xfrm>
            <a:off x="7964905" y="1118937"/>
            <a:ext cx="0" cy="52096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4DF1F26-F4EE-8045-AC6A-30FB5DB59310}"/>
              </a:ext>
            </a:extLst>
          </p:cNvPr>
          <p:cNvSpPr txBox="1"/>
          <p:nvPr/>
        </p:nvSpPr>
        <p:spPr>
          <a:xfrm>
            <a:off x="8137903" y="872643"/>
            <a:ext cx="999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b="1" dirty="0">
                <a:solidFill>
                  <a:srgbClr val="0432FF"/>
                </a:solidFill>
              </a:rPr>
              <a:t>Exemplo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CB3FBDD-2915-CC46-9B74-8FE8F514A596}"/>
                  </a:ext>
                </a:extLst>
              </p:cNvPr>
              <p:cNvSpPr/>
              <p:nvPr/>
            </p:nvSpPr>
            <p:spPr>
              <a:xfrm>
                <a:off x="8210702" y="1357612"/>
                <a:ext cx="1700982" cy="574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CB3FBDD-2915-CC46-9B74-8FE8F514A5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0702" y="1357612"/>
                <a:ext cx="1700982" cy="5740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72923C8-E623-F940-B43E-D3A83360DD27}"/>
                  </a:ext>
                </a:extLst>
              </p14:cNvPr>
              <p14:cNvContentPartPr/>
              <p14:nvPr/>
            </p14:nvContentPartPr>
            <p14:xfrm>
              <a:off x="9175613" y="2158091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72923C8-E623-F940-B43E-D3A83360DD2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68053" y="2150531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8E431DD-68B5-8445-87AF-173BCE2C4A2E}"/>
                  </a:ext>
                </a:extLst>
              </p14:cNvPr>
              <p14:cNvContentPartPr/>
              <p14:nvPr/>
            </p14:nvContentPartPr>
            <p14:xfrm>
              <a:off x="10196573" y="2179331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8E431DD-68B5-8445-87AF-173BCE2C4A2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89013" y="2172131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EEBCFBF4-8290-BA45-A9C5-050A873A4548}"/>
                  </a:ext>
                </a:extLst>
              </p14:cNvPr>
              <p14:cNvContentPartPr/>
              <p14:nvPr/>
            </p14:nvContentPartPr>
            <p14:xfrm>
              <a:off x="8803733" y="2902571"/>
              <a:ext cx="360" cy="3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EEBCFBF4-8290-BA45-A9C5-050A873A454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96173" y="2895011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75200A97-1FE9-834D-83FD-E05736086900}"/>
                  </a:ext>
                </a:extLst>
              </p14:cNvPr>
              <p14:cNvContentPartPr/>
              <p14:nvPr/>
            </p14:nvContentPartPr>
            <p14:xfrm>
              <a:off x="9005693" y="3550931"/>
              <a:ext cx="360" cy="36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75200A97-1FE9-834D-83FD-E0573608690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998133" y="3543731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3AFDAC91-6397-9A48-B594-D872E2C2680C}"/>
                  </a:ext>
                </a:extLst>
              </p14:cNvPr>
              <p14:cNvContentPartPr/>
              <p14:nvPr/>
            </p14:nvContentPartPr>
            <p14:xfrm>
              <a:off x="10568453" y="2122091"/>
              <a:ext cx="23040" cy="468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3AFDAC91-6397-9A48-B594-D872E2C268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61253" y="2114531"/>
                <a:ext cx="3816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84" name="Ink 283">
                <a:extLst>
                  <a:ext uri="{FF2B5EF4-FFF2-40B4-BE49-F238E27FC236}">
                    <a16:creationId xmlns:a16="http://schemas.microsoft.com/office/drawing/2014/main" id="{D6C262A6-9F31-7743-8DEE-C605532350D4}"/>
                  </a:ext>
                </a:extLst>
              </p14:cNvPr>
              <p14:cNvContentPartPr/>
              <p14:nvPr/>
            </p14:nvContentPartPr>
            <p14:xfrm>
              <a:off x="9643613" y="2870531"/>
              <a:ext cx="360" cy="360"/>
            </p14:xfrm>
          </p:contentPart>
        </mc:Choice>
        <mc:Fallback xmlns="">
          <p:pic>
            <p:nvPicPr>
              <p:cNvPr id="284" name="Ink 283">
                <a:extLst>
                  <a:ext uri="{FF2B5EF4-FFF2-40B4-BE49-F238E27FC236}">
                    <a16:creationId xmlns:a16="http://schemas.microsoft.com/office/drawing/2014/main" id="{D6C262A6-9F31-7743-8DEE-C605532350D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36053" y="2862971"/>
                <a:ext cx="1548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38" name="Ink 437">
                <a:extLst>
                  <a:ext uri="{FF2B5EF4-FFF2-40B4-BE49-F238E27FC236}">
                    <a16:creationId xmlns:a16="http://schemas.microsoft.com/office/drawing/2014/main" id="{10710FCB-4A7F-B146-BB34-C2F2B859AC51}"/>
                  </a:ext>
                </a:extLst>
              </p14:cNvPr>
              <p14:cNvContentPartPr/>
              <p14:nvPr/>
            </p14:nvContentPartPr>
            <p14:xfrm>
              <a:off x="8484773" y="2243411"/>
              <a:ext cx="360" cy="360"/>
            </p14:xfrm>
          </p:contentPart>
        </mc:Choice>
        <mc:Fallback xmlns="">
          <p:pic>
            <p:nvPicPr>
              <p:cNvPr id="438" name="Ink 437">
                <a:extLst>
                  <a:ext uri="{FF2B5EF4-FFF2-40B4-BE49-F238E27FC236}">
                    <a16:creationId xmlns:a16="http://schemas.microsoft.com/office/drawing/2014/main" id="{10710FCB-4A7F-B146-BB34-C2F2B859AC5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77213" y="2235851"/>
                <a:ext cx="15480" cy="1548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agem 8" descr="Uma imagem com texto&#10;&#10;Descrição gerada automaticamente">
            <a:extLst>
              <a:ext uri="{FF2B5EF4-FFF2-40B4-BE49-F238E27FC236}">
                <a16:creationId xmlns:a16="http://schemas.microsoft.com/office/drawing/2014/main" id="{50150080-2DEA-BC8B-5D3E-05DCE778EA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55332" y="5648404"/>
            <a:ext cx="2219325" cy="533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5614F984-7240-B009-4745-37F67AB17281}"/>
                  </a:ext>
                </a:extLst>
              </p:cNvPr>
              <p:cNvSpPr/>
              <p:nvPr/>
            </p:nvSpPr>
            <p:spPr>
              <a:xfrm>
                <a:off x="8272665" y="1939862"/>
                <a:ext cx="2873946" cy="613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pt-PT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5614F984-7240-B009-4745-37F67AB172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665" y="1939862"/>
                <a:ext cx="2873946" cy="61311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39144B2B-926F-8460-C2A6-F5E650695A1C}"/>
                  </a:ext>
                </a:extLst>
              </p:cNvPr>
              <p:cNvSpPr/>
              <p:nvPr/>
            </p:nvSpPr>
            <p:spPr>
              <a:xfrm>
                <a:off x="8843815" y="2667149"/>
                <a:ext cx="2642227" cy="569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num>
                        <m:den>
                          <m:r>
                            <a:rPr lang="pt-P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  <m:r>
                        <a:rPr lang="pt-P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39144B2B-926F-8460-C2A6-F5E650695A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3815" y="2667149"/>
                <a:ext cx="2642227" cy="5699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7">
                <a:extLst>
                  <a:ext uri="{FF2B5EF4-FFF2-40B4-BE49-F238E27FC236}">
                    <a16:creationId xmlns:a16="http://schemas.microsoft.com/office/drawing/2014/main" id="{52F38ADD-A9C6-D045-8D38-55CBC1DBCF3A}"/>
                  </a:ext>
                </a:extLst>
              </p:cNvPr>
              <p:cNvSpPr/>
              <p:nvPr/>
            </p:nvSpPr>
            <p:spPr>
              <a:xfrm>
                <a:off x="8819153" y="3375196"/>
                <a:ext cx="3207324" cy="617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pt-PT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pt-P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pt-P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pt-P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d>
                            <m:dPr>
                              <m:ctrlP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∠(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m:rPr>
                                  <m:nor/>
                                </m:rPr>
                                <a:rPr lang="el-GR" sz="1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+1)−</m:t>
                              </m:r>
                              <m:r>
                                <a:rPr lang="pt-P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pt-PT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7">
                <a:extLst>
                  <a:ext uri="{FF2B5EF4-FFF2-40B4-BE49-F238E27FC236}">
                    <a16:creationId xmlns:a16="http://schemas.microsoft.com/office/drawing/2014/main" id="{52F38ADD-A9C6-D045-8D38-55CBC1DBCF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9153" y="3375196"/>
                <a:ext cx="3207324" cy="61728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22C75623-C92C-696D-1A32-578EA3FB357C}"/>
                  </a:ext>
                </a:extLst>
              </p:cNvPr>
              <p:cNvSpPr/>
              <p:nvPr/>
            </p:nvSpPr>
            <p:spPr>
              <a:xfrm>
                <a:off x="8693218" y="4757327"/>
                <a:ext cx="2642227" cy="649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𝑮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pt-PT" sz="1600" b="1" i="1" smtClean="0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PT" sz="1600" b="1" i="1" smtClean="0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𝝎</m:t>
                                  </m:r>
                                </m:e>
                                <m:sup>
                                  <m:r>
                                    <a:rPr lang="pt-PT" sz="1600" b="1" i="1" smtClean="0">
                                      <a:solidFill>
                                        <a:srgbClr val="0432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pt-PT" sz="1600" b="1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22C75623-C92C-696D-1A32-578EA3FB35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218" y="4757327"/>
                <a:ext cx="2642227" cy="64908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7">
                <a:extLst>
                  <a:ext uri="{FF2B5EF4-FFF2-40B4-BE49-F238E27FC236}">
                    <a16:creationId xmlns:a16="http://schemas.microsoft.com/office/drawing/2014/main" id="{655B7629-A0C2-7859-9C24-D31E6E6E744F}"/>
                  </a:ext>
                </a:extLst>
              </p:cNvPr>
              <p:cNvSpPr/>
              <p:nvPr/>
            </p:nvSpPr>
            <p:spPr>
              <a:xfrm>
                <a:off x="8623510" y="4128338"/>
                <a:ext cx="1541418" cy="554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1" i="0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𝐱</m:t>
                      </m:r>
                      <m:d>
                        <m:dPr>
                          <m:ctrlP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PT" sz="1600" b="1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pt-PT" sz="1600" b="1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PT" sz="16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7">
                <a:extLst>
                  <a:ext uri="{FF2B5EF4-FFF2-40B4-BE49-F238E27FC236}">
                    <a16:creationId xmlns:a16="http://schemas.microsoft.com/office/drawing/2014/main" id="{655B7629-A0C2-7859-9C24-D31E6E6E7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510" y="4128338"/>
                <a:ext cx="1541418" cy="55496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E67F7B3A-6A4A-2F1C-6F33-1050202EF50A}"/>
                  </a:ext>
                </a:extLst>
              </p:cNvPr>
              <p:cNvSpPr txBox="1"/>
              <p:nvPr/>
            </p:nvSpPr>
            <p:spPr>
              <a:xfrm>
                <a:off x="10164928" y="4141131"/>
                <a:ext cx="1567230" cy="5533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1" i="0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𝐲</m:t>
                      </m:r>
                      <m:d>
                        <m:dPr>
                          <m:ctrlP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</m:d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PT" sz="1600" b="1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sz="1600" b="1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pt-PT" sz="1600" b="1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den>
                      </m:f>
                    </m:oMath>
                  </m:oMathPara>
                </a14:m>
                <a:endParaRPr lang="pt-PT" sz="1600" b="1" i="1" dirty="0">
                  <a:solidFill>
                    <a:srgbClr val="0432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E67F7B3A-6A4A-2F1C-6F33-1050202EF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4928" y="4141131"/>
                <a:ext cx="1567230" cy="55335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7">
                <a:extLst>
                  <a:ext uri="{FF2B5EF4-FFF2-40B4-BE49-F238E27FC236}">
                    <a16:creationId xmlns:a16="http://schemas.microsoft.com/office/drawing/2014/main" id="{D8FB5307-5A73-1CEC-F8A9-CA3A84629FDF}"/>
                  </a:ext>
                </a:extLst>
              </p:cNvPr>
              <p:cNvSpPr/>
              <p:nvPr/>
            </p:nvSpPr>
            <p:spPr>
              <a:xfrm>
                <a:off x="8693218" y="5432000"/>
                <a:ext cx="29528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PT" sz="1600" b="1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pt-PT" sz="1600" b="1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𝑮</m:t>
                    </m:r>
                    <m:d>
                      <m:dPr>
                        <m:ctrlPr>
                          <a:rPr lang="pt-PT" sz="16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PT" sz="16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𝒋</m:t>
                        </m:r>
                        <m:r>
                          <a:rPr lang="pt-PT" sz="1600" b="1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𝝎</m:t>
                        </m:r>
                      </m:e>
                    </m:d>
                    <m:r>
                      <a:rPr lang="pt-PT" sz="1600" b="1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</m:oMath>
                </a14:m>
                <a:r>
                  <a:rPr lang="pt-PT" sz="1600" b="1" i="0" dirty="0">
                    <a:solidFill>
                      <a:srgbClr val="0432FF"/>
                    </a:solidFill>
                    <a:latin typeface="+mj-lt"/>
                    <a:ea typeface="Cambria Math" panose="02040503050406030204" pitchFamily="18" charset="0"/>
                  </a:rPr>
                  <a:t>(jω+1)</a:t>
                </a:r>
                <a14:m>
                  <m:oMath xmlns:m="http://schemas.openxmlformats.org/officeDocument/2006/math">
                    <m:r>
                      <a:rPr lang="pt-PT" sz="1600" b="1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l-GR" sz="1600" b="1" i="1" dirty="0">
                    <a:solidFill>
                      <a:srgbClr val="0432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π</a:t>
                </a:r>
                <a:endParaRPr lang="pt-PT" sz="1600" b="1" i="1" dirty="0">
                  <a:solidFill>
                    <a:srgbClr val="0432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7">
                <a:extLst>
                  <a:ext uri="{FF2B5EF4-FFF2-40B4-BE49-F238E27FC236}">
                    <a16:creationId xmlns:a16="http://schemas.microsoft.com/office/drawing/2014/main" id="{D8FB5307-5A73-1CEC-F8A9-CA3A84629F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218" y="5432000"/>
                <a:ext cx="2952837" cy="338554"/>
              </a:xfrm>
              <a:prstGeom prst="rect">
                <a:avLst/>
              </a:prstGeom>
              <a:blipFill>
                <a:blip r:embed="rId22"/>
                <a:stretch>
                  <a:fillRect t="-8929" b="-21429"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B46C3E7-1E17-4A53-5B1C-F26CC4ABE353}"/>
                  </a:ext>
                </a:extLst>
              </p:cNvPr>
              <p:cNvSpPr/>
              <p:nvPr/>
            </p:nvSpPr>
            <p:spPr>
              <a:xfrm>
                <a:off x="9357409" y="6051932"/>
                <a:ext cx="2609620" cy="34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PT" sz="1600" b="1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pt-PT" sz="1600" b="1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pt-PT" sz="160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pt-PT" sz="1600" b="1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PT" sz="1600" b="1" i="1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fName>
                        <m:e>
                          <m:r>
                            <a:rPr lang="pt-PT" sz="1600" b="1" i="1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</m:func>
                      <m:r>
                        <a:rPr lang="pt-PT" sz="1600" b="1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pt-PT" sz="1600" b="1" i="1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pt-PT" sz="16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7">
                <a:extLst>
                  <a:ext uri="{FF2B5EF4-FFF2-40B4-BE49-F238E27FC236}">
                    <a16:creationId xmlns:a16="http://schemas.microsoft.com/office/drawing/2014/main" id="{1B46C3E7-1E17-4A53-5B1C-F26CC4ABE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7409" y="6051932"/>
                <a:ext cx="2609620" cy="34413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P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292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2707</TotalTime>
  <Words>753</Words>
  <Application>Microsoft Office PowerPoint</Application>
  <PresentationFormat>Ecrã Panorâmico</PresentationFormat>
  <Paragraphs>127</Paragraphs>
  <Slides>22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Theme</vt:lpstr>
      <vt:lpstr>Representação gráfica de G(jω) Diagramas de Nyquist (diagramas polares)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Representação gráfica de G(jω) Diagramas de Nyquist (diagramas polares)</dc:title>
  <dc:creator>Paula Rocha Malonek</dc:creator>
  <cp:lastModifiedBy>Paulo Lopes dos Santos</cp:lastModifiedBy>
  <cp:revision>59</cp:revision>
  <dcterms:created xsi:type="dcterms:W3CDTF">2021-02-28T16:12:23Z</dcterms:created>
  <dcterms:modified xsi:type="dcterms:W3CDTF">2023-03-21T12:03:19Z</dcterms:modified>
</cp:coreProperties>
</file>