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42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1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44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9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6438603" y="1073888"/>
            <a:ext cx="5762848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98621" y="0"/>
            <a:ext cx="7352715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6635304" y="1285480"/>
            <a:ext cx="4114800" cy="1584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489099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489099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4213" y="402265"/>
            <a:ext cx="1133856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49538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548145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59793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63560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304" y="680477"/>
            <a:ext cx="4876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66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55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1182277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7053" y="680477"/>
            <a:ext cx="6096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07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669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9969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252455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302243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339912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71613" y="680477"/>
            <a:ext cx="4876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92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852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8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17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0709" y="0"/>
            <a:ext cx="1170432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84260" y="1885028"/>
            <a:ext cx="1171016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11374903" y="1197789"/>
            <a:ext cx="132763" cy="171288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11578103" y="1350189"/>
            <a:ext cx="132763" cy="171288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11115579" y="1453352"/>
            <a:ext cx="132763" cy="171288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636000" y="55499"/>
            <a:ext cx="2844800" cy="365125"/>
          </a:xfrm>
        </p:spPr>
        <p:txBody>
          <a:bodyPr/>
          <a:lstStyle/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55499"/>
            <a:ext cx="7416800" cy="365125"/>
          </a:xfrm>
        </p:spPr>
        <p:txBody>
          <a:bodyPr/>
          <a:lstStyle/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0800" y="55499"/>
            <a:ext cx="609600" cy="365125"/>
          </a:xfrm>
        </p:spPr>
        <p:txBody>
          <a:bodyPr/>
          <a:lstStyle/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9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05135DA-F27B-4FFC-B11E-1F0136769101}" type="datetimeFigureOut">
              <a:rPr lang="pt-PT" smtClean="0">
                <a:solidFill>
                  <a:srgbClr val="ACCBF9"/>
                </a:solidFill>
              </a:rPr>
              <a:pPr/>
              <a:t>28/04/2019</a:t>
            </a:fld>
            <a:endParaRPr lang="pt-PT">
              <a:solidFill>
                <a:srgbClr val="ACCBF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t-PT">
              <a:solidFill>
                <a:srgbClr val="ACCBF9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1C46A1E-915F-45FB-8D66-DE94E1DAA8AD}" type="slidenum">
              <a:rPr lang="pt-PT" smtClean="0">
                <a:solidFill>
                  <a:srgbClr val="ACCBF9"/>
                </a:solidFill>
              </a:rPr>
              <a:pPr/>
              <a:t>‹#›</a:t>
            </a:fld>
            <a:endParaRPr lang="pt-PT">
              <a:solidFill>
                <a:srgbClr val="ACC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4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3592" y="1196752"/>
            <a:ext cx="7772400" cy="1975104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Vision Zero - The role of the Design </a:t>
            </a:r>
            <a:r>
              <a:rPr lang="en-US" sz="4800" dirty="0" smtClean="0"/>
              <a:t>Team</a:t>
            </a:r>
            <a:r>
              <a:rPr lang="pt-PT" sz="4800" dirty="0">
                <a:effectLst/>
              </a:rPr>
              <a:t/>
            </a:r>
            <a:br>
              <a:rPr lang="pt-PT" sz="4800" dirty="0">
                <a:effectLst/>
              </a:rPr>
            </a:br>
            <a:endParaRPr lang="pt-PT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100" y="3744282"/>
            <a:ext cx="9702800" cy="2277006"/>
          </a:xfrm>
        </p:spPr>
        <p:txBody>
          <a:bodyPr>
            <a:noAutofit/>
          </a:bodyPr>
          <a:lstStyle/>
          <a:p>
            <a:pPr algn="ctr"/>
            <a:r>
              <a:rPr lang="pt-PT" sz="2400" dirty="0"/>
              <a:t>Alfredo </a:t>
            </a:r>
            <a:r>
              <a:rPr lang="pt-PT" sz="2400" dirty="0" smtClean="0"/>
              <a:t>Soeiro</a:t>
            </a:r>
            <a:endParaRPr lang="pt-PT" sz="2400" dirty="0"/>
          </a:p>
          <a:p>
            <a:pPr algn="ctr"/>
            <a:r>
              <a:rPr lang="pt-PT" sz="2400" dirty="0" smtClean="0"/>
              <a:t>University of Porto</a:t>
            </a:r>
            <a:endParaRPr lang="pt-PT" sz="2400" dirty="0"/>
          </a:p>
          <a:p>
            <a:pPr algn="ctr"/>
            <a:endParaRPr lang="pt-PT" sz="2400" dirty="0"/>
          </a:p>
          <a:p>
            <a:pPr algn="ctr"/>
            <a:r>
              <a:rPr lang="en-US" sz="2400" dirty="0"/>
              <a:t>6th International Conference and </a:t>
            </a:r>
            <a:r>
              <a:rPr lang="en-US" sz="2400" dirty="0" smtClean="0"/>
              <a:t>Exhibition Construction </a:t>
            </a:r>
            <a:r>
              <a:rPr lang="en-US" sz="2400" dirty="0"/>
              <a:t>Safety and Health </a:t>
            </a:r>
            <a:endParaRPr lang="pt-PT" sz="2400" dirty="0"/>
          </a:p>
          <a:p>
            <a:pPr algn="ctr"/>
            <a:r>
              <a:rPr lang="pt-PT" sz="2400" dirty="0"/>
              <a:t>10/11 May </a:t>
            </a:r>
            <a:r>
              <a:rPr lang="pt-PT" sz="2400" dirty="0" smtClean="0"/>
              <a:t>2019, Nicosia, Cyprus</a:t>
            </a:r>
            <a:endParaRPr lang="de-DE" sz="24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563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MAARD </a:t>
            </a:r>
            <a:r>
              <a:rPr lang="pt-PT" dirty="0" err="1" smtClean="0"/>
              <a:t>Scheme</a:t>
            </a:r>
            <a:endParaRPr lang="pt-PT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38400" y="1783560"/>
            <a:ext cx="7772400" cy="4165720"/>
          </a:xfrm>
        </p:spPr>
        <p:txBody>
          <a:bodyPr>
            <a:normAutofit/>
          </a:bodyPr>
          <a:lstStyle/>
          <a:p>
            <a:pPr marL="582930" indent="-514350">
              <a:buFont typeface="+mj-lt"/>
              <a:buAutoNum type="arabicPeriod"/>
            </a:pPr>
            <a:r>
              <a:rPr lang="pt-PT" sz="3200" dirty="0" err="1"/>
              <a:t>Descriptive</a:t>
            </a:r>
            <a:r>
              <a:rPr lang="pt-PT" sz="3200" dirty="0"/>
              <a:t> </a:t>
            </a:r>
            <a:r>
              <a:rPr lang="pt-PT" sz="3200" dirty="0" err="1"/>
              <a:t>information</a:t>
            </a:r>
            <a:r>
              <a:rPr lang="pt-PT" sz="3200" dirty="0"/>
              <a:t> (</a:t>
            </a:r>
            <a:r>
              <a:rPr lang="pt-PT" sz="3200" dirty="0" err="1"/>
              <a:t>accident</a:t>
            </a:r>
            <a:r>
              <a:rPr lang="pt-PT" sz="3200" dirty="0"/>
              <a:t> causes, </a:t>
            </a:r>
            <a:r>
              <a:rPr lang="pt-PT" sz="3200" dirty="0" err="1"/>
              <a:t>seriousness</a:t>
            </a:r>
            <a:r>
              <a:rPr lang="pt-PT" sz="3200" dirty="0"/>
              <a:t> </a:t>
            </a:r>
            <a:r>
              <a:rPr lang="pt-PT" sz="3200" dirty="0" err="1"/>
              <a:t>of</a:t>
            </a:r>
            <a:r>
              <a:rPr lang="pt-PT" sz="3200" dirty="0"/>
              <a:t> </a:t>
            </a:r>
            <a:r>
              <a:rPr lang="pt-PT" sz="3200" dirty="0" err="1"/>
              <a:t>accident</a:t>
            </a:r>
            <a:r>
              <a:rPr lang="pt-PT" sz="3200" dirty="0"/>
              <a:t>)</a:t>
            </a:r>
          </a:p>
          <a:p>
            <a:pPr marL="582930" indent="-514350">
              <a:buFont typeface="+mj-lt"/>
              <a:buAutoNum type="arabicPeriod"/>
            </a:pPr>
            <a:r>
              <a:rPr lang="pt-PT" sz="3200" dirty="0" err="1"/>
              <a:t>Preventive</a:t>
            </a:r>
            <a:r>
              <a:rPr lang="pt-PT" sz="3200" dirty="0"/>
              <a:t> </a:t>
            </a:r>
            <a:r>
              <a:rPr lang="pt-PT" sz="3200" dirty="0" err="1"/>
              <a:t>measures</a:t>
            </a:r>
            <a:r>
              <a:rPr lang="pt-PT" sz="3200" dirty="0"/>
              <a:t> </a:t>
            </a:r>
            <a:r>
              <a:rPr lang="pt-PT" sz="3200" dirty="0" err="1"/>
              <a:t>that</a:t>
            </a:r>
            <a:r>
              <a:rPr lang="pt-PT" sz="3200" dirty="0"/>
              <a:t> </a:t>
            </a:r>
            <a:r>
              <a:rPr lang="pt-PT" sz="3200" dirty="0" err="1"/>
              <a:t>should</a:t>
            </a:r>
            <a:r>
              <a:rPr lang="pt-PT" sz="3200" dirty="0"/>
              <a:t> </a:t>
            </a:r>
            <a:r>
              <a:rPr lang="pt-PT" sz="3200" dirty="0" err="1"/>
              <a:t>have</a:t>
            </a:r>
            <a:r>
              <a:rPr lang="pt-PT" sz="3200" dirty="0"/>
              <a:t> </a:t>
            </a:r>
            <a:r>
              <a:rPr lang="pt-PT" sz="3200" dirty="0" err="1"/>
              <a:t>been</a:t>
            </a:r>
            <a:r>
              <a:rPr lang="pt-PT" sz="3200" dirty="0"/>
              <a:t> </a:t>
            </a:r>
            <a:r>
              <a:rPr lang="pt-PT" sz="3200" dirty="0" err="1"/>
              <a:t>taken</a:t>
            </a:r>
            <a:endParaRPr lang="pt-PT" sz="3200" dirty="0"/>
          </a:p>
          <a:p>
            <a:pPr marL="582930" indent="-514350">
              <a:buFont typeface="+mj-lt"/>
              <a:buAutoNum type="arabicPeriod"/>
            </a:pPr>
            <a:r>
              <a:rPr lang="pt-PT" sz="3200" dirty="0" err="1"/>
              <a:t>Could</a:t>
            </a:r>
            <a:r>
              <a:rPr lang="pt-PT" sz="3200" dirty="0"/>
              <a:t> design </a:t>
            </a:r>
            <a:r>
              <a:rPr lang="pt-PT" sz="3200" dirty="0" err="1"/>
              <a:t>prevent</a:t>
            </a:r>
            <a:r>
              <a:rPr lang="pt-PT" sz="3200" dirty="0"/>
              <a:t> </a:t>
            </a:r>
            <a:r>
              <a:rPr lang="pt-PT" sz="3200" dirty="0" err="1"/>
              <a:t>the</a:t>
            </a:r>
            <a:r>
              <a:rPr lang="pt-PT" sz="3200" dirty="0"/>
              <a:t> </a:t>
            </a:r>
            <a:r>
              <a:rPr lang="pt-PT" sz="3200" dirty="0" err="1"/>
              <a:t>accident</a:t>
            </a:r>
            <a:r>
              <a:rPr lang="pt-PT" sz="3200" dirty="0"/>
              <a:t>? </a:t>
            </a:r>
            <a:endParaRPr lang="pt-PT" sz="3200" dirty="0"/>
          </a:p>
          <a:p>
            <a:pPr marL="582930" indent="-514350">
              <a:buFont typeface="+mj-lt"/>
              <a:buAutoNum type="arabicPeriod"/>
            </a:pPr>
            <a:r>
              <a:rPr lang="pt-PT" sz="3200" dirty="0" err="1"/>
              <a:t>If</a:t>
            </a:r>
            <a:r>
              <a:rPr lang="pt-PT" sz="3200" dirty="0"/>
              <a:t> no </a:t>
            </a:r>
            <a:r>
              <a:rPr lang="pt-PT" sz="3200" dirty="0" err="1"/>
              <a:t>then</a:t>
            </a:r>
            <a:r>
              <a:rPr lang="pt-PT" sz="3200" dirty="0"/>
              <a:t> </a:t>
            </a:r>
            <a:r>
              <a:rPr lang="pt-PT" sz="3200" dirty="0" err="1"/>
              <a:t>analysis</a:t>
            </a:r>
            <a:r>
              <a:rPr lang="pt-PT" sz="3200" dirty="0"/>
              <a:t> stops</a:t>
            </a:r>
          </a:p>
          <a:p>
            <a:pPr marL="582930" indent="-514350">
              <a:buFont typeface="+mj-lt"/>
              <a:buAutoNum type="arabicPeriod"/>
            </a:pPr>
            <a:r>
              <a:rPr lang="pt-PT" sz="3200" dirty="0" err="1"/>
              <a:t>If</a:t>
            </a:r>
            <a:r>
              <a:rPr lang="pt-PT" sz="3200" dirty="0"/>
              <a:t> </a:t>
            </a:r>
            <a:r>
              <a:rPr lang="pt-PT" sz="3200" dirty="0" err="1"/>
              <a:t>yes</a:t>
            </a:r>
            <a:r>
              <a:rPr lang="pt-PT" sz="3200" dirty="0"/>
              <a:t> </a:t>
            </a:r>
            <a:r>
              <a:rPr lang="pt-PT" sz="3200" dirty="0" err="1"/>
              <a:t>which</a:t>
            </a:r>
            <a:r>
              <a:rPr lang="pt-PT" sz="3200" dirty="0"/>
              <a:t> </a:t>
            </a:r>
            <a:r>
              <a:rPr lang="pt-PT" sz="3200" dirty="0" err="1"/>
              <a:t>type</a:t>
            </a:r>
            <a:r>
              <a:rPr lang="pt-PT" sz="3200" dirty="0"/>
              <a:t> </a:t>
            </a:r>
            <a:r>
              <a:rPr lang="pt-PT" sz="3200" dirty="0" err="1"/>
              <a:t>of</a:t>
            </a:r>
            <a:r>
              <a:rPr lang="pt-PT" sz="3200" dirty="0"/>
              <a:t> design?</a:t>
            </a:r>
          </a:p>
          <a:p>
            <a:pPr marL="68580" indent="0">
              <a:buNone/>
            </a:pPr>
            <a:endParaRPr lang="pt-PT" sz="3200" dirty="0"/>
          </a:p>
        </p:txBody>
      </p:sp>
    </p:spTree>
    <p:extLst>
      <p:ext uri="{BB962C8B-B14F-4D97-AF65-F5344CB8AC3E}">
        <p14:creationId xmlns:p14="http://schemas.microsoft.com/office/powerpoint/2010/main" val="34419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MAARD </a:t>
            </a:r>
            <a:r>
              <a:rPr lang="pt-PT" dirty="0" err="1" smtClean="0"/>
              <a:t>Guidelines</a:t>
            </a:r>
            <a:endParaRPr lang="pt-PT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38400" y="1783560"/>
            <a:ext cx="7772400" cy="4165720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pt-PT" sz="3200" dirty="0"/>
              <a:t>55 </a:t>
            </a:r>
            <a:r>
              <a:rPr lang="pt-PT" sz="3200" dirty="0" err="1"/>
              <a:t>recommendations</a:t>
            </a:r>
            <a:r>
              <a:rPr lang="pt-PT" sz="3200" dirty="0"/>
              <a:t> for </a:t>
            </a:r>
            <a:r>
              <a:rPr lang="pt-PT" sz="3200" dirty="0" err="1"/>
              <a:t>preventive</a:t>
            </a:r>
            <a:r>
              <a:rPr lang="pt-PT" sz="3200" dirty="0"/>
              <a:t> </a:t>
            </a:r>
            <a:r>
              <a:rPr lang="pt-PT" sz="3200" dirty="0" err="1"/>
              <a:t>measures</a:t>
            </a:r>
            <a:endParaRPr lang="pt-PT" sz="3200" dirty="0"/>
          </a:p>
          <a:p>
            <a:pPr marL="68580" indent="0">
              <a:buNone/>
            </a:pPr>
            <a:r>
              <a:rPr lang="pt-PT" sz="3200" dirty="0" err="1"/>
              <a:t>Examples</a:t>
            </a:r>
            <a:endParaRPr lang="pt-PT" sz="3200" dirty="0"/>
          </a:p>
          <a:p>
            <a:pPr>
              <a:buFontTx/>
              <a:buChar char="-"/>
            </a:pPr>
            <a:r>
              <a:rPr lang="pt-PT" sz="3200" dirty="0"/>
              <a:t>Design </a:t>
            </a:r>
            <a:r>
              <a:rPr lang="pt-PT" sz="3200" dirty="0" err="1"/>
              <a:t>parapets</a:t>
            </a:r>
            <a:r>
              <a:rPr lang="pt-PT" sz="3200" dirty="0"/>
              <a:t> to </a:t>
            </a:r>
            <a:r>
              <a:rPr lang="pt-PT" sz="3200" dirty="0" err="1"/>
              <a:t>avoid</a:t>
            </a:r>
            <a:r>
              <a:rPr lang="pt-PT" sz="3200" dirty="0"/>
              <a:t> </a:t>
            </a:r>
            <a:r>
              <a:rPr lang="pt-PT" sz="3200" dirty="0" err="1"/>
              <a:t>temporary</a:t>
            </a:r>
            <a:r>
              <a:rPr lang="pt-PT" sz="3200" dirty="0"/>
              <a:t> </a:t>
            </a:r>
            <a:r>
              <a:rPr lang="pt-PT" sz="3200" dirty="0" err="1"/>
              <a:t>guardrails</a:t>
            </a:r>
            <a:endParaRPr lang="pt-PT" sz="3200" dirty="0"/>
          </a:p>
          <a:p>
            <a:pPr>
              <a:buFontTx/>
              <a:buChar char="-"/>
            </a:pPr>
            <a:r>
              <a:rPr lang="pt-PT" sz="3200" dirty="0"/>
              <a:t>Design </a:t>
            </a:r>
            <a:r>
              <a:rPr lang="pt-PT" sz="3200" dirty="0" err="1"/>
              <a:t>curved</a:t>
            </a:r>
            <a:r>
              <a:rPr lang="pt-PT" sz="3200" dirty="0"/>
              <a:t> </a:t>
            </a:r>
            <a:r>
              <a:rPr lang="pt-PT" sz="3200" dirty="0" err="1"/>
              <a:t>or</a:t>
            </a:r>
            <a:r>
              <a:rPr lang="pt-PT" sz="3200" dirty="0"/>
              <a:t> </a:t>
            </a:r>
            <a:r>
              <a:rPr lang="pt-PT" sz="3200" dirty="0" err="1"/>
              <a:t>reinfoced</a:t>
            </a:r>
            <a:r>
              <a:rPr lang="pt-PT" sz="3200" dirty="0"/>
              <a:t> </a:t>
            </a:r>
            <a:r>
              <a:rPr lang="pt-PT" sz="3200" dirty="0" err="1"/>
              <a:t>glass</a:t>
            </a:r>
            <a:r>
              <a:rPr lang="pt-PT" sz="3200" dirty="0"/>
              <a:t>/</a:t>
            </a:r>
            <a:r>
              <a:rPr lang="pt-PT" sz="3200" dirty="0" err="1"/>
              <a:t>plastic</a:t>
            </a:r>
            <a:r>
              <a:rPr lang="pt-PT" sz="3200" dirty="0"/>
              <a:t> </a:t>
            </a:r>
            <a:r>
              <a:rPr lang="pt-PT" sz="3200" dirty="0" err="1"/>
              <a:t>skylights</a:t>
            </a:r>
            <a:endParaRPr lang="pt-PT" sz="3200" dirty="0"/>
          </a:p>
          <a:p>
            <a:pPr>
              <a:buFontTx/>
              <a:buChar char="-"/>
            </a:pPr>
            <a:r>
              <a:rPr lang="pt-PT" sz="3200" dirty="0"/>
              <a:t>Design </a:t>
            </a:r>
            <a:r>
              <a:rPr lang="pt-PT" sz="3200" dirty="0" err="1"/>
              <a:t>permanent</a:t>
            </a:r>
            <a:r>
              <a:rPr lang="pt-PT" sz="3200" dirty="0"/>
              <a:t> </a:t>
            </a:r>
            <a:r>
              <a:rPr lang="pt-PT" sz="3200" dirty="0" err="1"/>
              <a:t>walkways</a:t>
            </a:r>
            <a:r>
              <a:rPr lang="pt-PT" sz="3200" dirty="0"/>
              <a:t> </a:t>
            </a:r>
            <a:r>
              <a:rPr lang="pt-PT" sz="3200" dirty="0" err="1"/>
              <a:t>over</a:t>
            </a:r>
            <a:r>
              <a:rPr lang="pt-PT" sz="3200" dirty="0"/>
              <a:t> </a:t>
            </a:r>
            <a:r>
              <a:rPr lang="pt-PT" sz="3200" dirty="0" err="1"/>
              <a:t>sloped</a:t>
            </a:r>
            <a:r>
              <a:rPr lang="pt-PT" sz="3200" dirty="0"/>
              <a:t> </a:t>
            </a:r>
            <a:r>
              <a:rPr lang="pt-PT" sz="3200" dirty="0" err="1"/>
              <a:t>roofs</a:t>
            </a:r>
            <a:endParaRPr lang="pt-PT" sz="3200" dirty="0"/>
          </a:p>
        </p:txBody>
      </p:sp>
    </p:spTree>
    <p:extLst>
      <p:ext uri="{BB962C8B-B14F-4D97-AF65-F5344CB8AC3E}">
        <p14:creationId xmlns:p14="http://schemas.microsoft.com/office/powerpoint/2010/main" val="331270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MAARD Data</a:t>
            </a:r>
            <a:endParaRPr lang="pt-PT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2351584" y="1628800"/>
          <a:ext cx="7992888" cy="4036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13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1914"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Source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Archicteture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Structures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Other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types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Infrastructures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746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Brasil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62,5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75,0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12,5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12,5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746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Canada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52,6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60,8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5,8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26,3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746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USA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50,0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50,0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4,5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40,9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746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Portugal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72,4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75,9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6,9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13,8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746"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Singapore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66,7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94,4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5,6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5,6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746"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Average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60,8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71,2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7,1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19,8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06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MAARD </a:t>
            </a:r>
            <a:r>
              <a:rPr lang="pt-PT" dirty="0" err="1" smtClean="0"/>
              <a:t>Indicators</a:t>
            </a:r>
            <a:endParaRPr lang="pt-PT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2438400" y="1784351"/>
          <a:ext cx="7618040" cy="3948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1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Source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Conceptual</a:t>
                      </a:r>
                      <a:r>
                        <a:rPr lang="pt-PT" baseline="0" dirty="0" smtClean="0"/>
                        <a:t> design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Execution</a:t>
                      </a:r>
                      <a:r>
                        <a:rPr lang="pt-PT" baseline="0" dirty="0" smtClean="0"/>
                        <a:t> </a:t>
                      </a:r>
                      <a:r>
                        <a:rPr lang="pt-PT" baseline="0" dirty="0" err="1" smtClean="0"/>
                        <a:t>planning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Equipment</a:t>
                      </a:r>
                      <a:r>
                        <a:rPr lang="pt-PT" baseline="0" dirty="0" smtClean="0"/>
                        <a:t> </a:t>
                      </a:r>
                      <a:r>
                        <a:rPr lang="pt-PT" baseline="0" dirty="0" err="1" smtClean="0"/>
                        <a:t>selection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Brasil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27,6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41,4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13,8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Canada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23,6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18,4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5,0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USA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40,7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22,8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23,6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Portugal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38,4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28,5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3,3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err="1" smtClean="0"/>
                        <a:t>Singapore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45,0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25,0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2,5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129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%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35,1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27,2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9,6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9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1342136"/>
          </a:xfrm>
        </p:spPr>
        <p:txBody>
          <a:bodyPr/>
          <a:lstStyle/>
          <a:p>
            <a:r>
              <a:rPr lang="pt-PT" dirty="0" smtClean="0"/>
              <a:t>MMPTD </a:t>
            </a:r>
            <a:r>
              <a:rPr lang="pt-PT" dirty="0" smtClean="0"/>
              <a:t>Table - </a:t>
            </a:r>
            <a:r>
              <a:rPr lang="en-US" dirty="0" smtClean="0"/>
              <a:t>Management Model For Prevention Through Design</a:t>
            </a:r>
            <a:endParaRPr lang="pt-PT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3000" y="2342360"/>
            <a:ext cx="10363200" cy="3613940"/>
          </a:xfrm>
        </p:spPr>
        <p:txBody>
          <a:bodyPr>
            <a:normAutofit/>
          </a:bodyPr>
          <a:lstStyle/>
          <a:p>
            <a:pPr marL="582930" indent="-514350">
              <a:buFont typeface="+mj-lt"/>
              <a:buAutoNum type="arabicPeriod"/>
            </a:pPr>
            <a:r>
              <a:rPr lang="pt-PT" dirty="0" err="1" smtClean="0"/>
              <a:t>Recommendation</a:t>
            </a:r>
            <a:r>
              <a:rPr lang="pt-PT" dirty="0" smtClean="0"/>
              <a:t> </a:t>
            </a:r>
            <a:r>
              <a:rPr lang="pt-PT" dirty="0" err="1" smtClean="0"/>
              <a:t>taken</a:t>
            </a:r>
            <a:r>
              <a:rPr lang="pt-PT" dirty="0" smtClean="0"/>
              <a:t> </a:t>
            </a:r>
            <a:r>
              <a:rPr lang="pt-PT" dirty="0" err="1" smtClean="0"/>
              <a:t>at</a:t>
            </a:r>
            <a:r>
              <a:rPr lang="pt-PT" dirty="0" smtClean="0"/>
              <a:t> conceptual design </a:t>
            </a:r>
            <a:r>
              <a:rPr lang="pt-PT" dirty="0" err="1" smtClean="0"/>
              <a:t>phase</a:t>
            </a:r>
            <a:r>
              <a:rPr lang="pt-PT" dirty="0" smtClean="0"/>
              <a:t> to </a:t>
            </a:r>
            <a:r>
              <a:rPr lang="pt-PT" dirty="0" err="1" smtClean="0"/>
              <a:t>prevent</a:t>
            </a:r>
            <a:r>
              <a:rPr lang="pt-PT" dirty="0" smtClean="0"/>
              <a:t> </a:t>
            </a:r>
            <a:r>
              <a:rPr lang="pt-PT" dirty="0" err="1" smtClean="0"/>
              <a:t>accidents</a:t>
            </a:r>
            <a:r>
              <a:rPr lang="pt-PT" dirty="0" smtClean="0"/>
              <a:t> </a:t>
            </a:r>
          </a:p>
          <a:p>
            <a:pPr marL="582930" indent="-514350">
              <a:buFont typeface="+mj-lt"/>
              <a:buAutoNum type="arabicPeriod"/>
            </a:pPr>
            <a:r>
              <a:rPr lang="pt-PT" dirty="0" err="1" smtClean="0"/>
              <a:t>Risk</a:t>
            </a:r>
            <a:r>
              <a:rPr lang="pt-PT" dirty="0" smtClean="0"/>
              <a:t> </a:t>
            </a:r>
            <a:r>
              <a:rPr lang="pt-PT" dirty="0" err="1" smtClean="0"/>
              <a:t>priority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r>
              <a:rPr lang="pt-PT" dirty="0" smtClean="0"/>
              <a:t> (</a:t>
            </a:r>
            <a:r>
              <a:rPr lang="pt-PT" dirty="0" err="1" smtClean="0"/>
              <a:t>high</a:t>
            </a:r>
            <a:r>
              <a:rPr lang="pt-PT" dirty="0" smtClean="0"/>
              <a:t>, </a:t>
            </a:r>
            <a:r>
              <a:rPr lang="pt-PT" dirty="0" err="1" smtClean="0"/>
              <a:t>medium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low</a:t>
            </a:r>
            <a:r>
              <a:rPr lang="pt-PT" dirty="0" smtClean="0"/>
              <a:t>) – </a:t>
            </a:r>
            <a:r>
              <a:rPr lang="pt-PT" dirty="0" err="1" smtClean="0"/>
              <a:t>obtained</a:t>
            </a:r>
            <a:r>
              <a:rPr lang="pt-PT" dirty="0" smtClean="0"/>
              <a:t> </a:t>
            </a:r>
            <a:r>
              <a:rPr lang="pt-PT" dirty="0" err="1" smtClean="0"/>
              <a:t>through</a:t>
            </a:r>
            <a:r>
              <a:rPr lang="pt-PT" dirty="0" smtClean="0"/>
              <a:t> </a:t>
            </a:r>
            <a:r>
              <a:rPr lang="pt-PT" dirty="0" err="1" smtClean="0"/>
              <a:t>frequency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seriousness</a:t>
            </a:r>
            <a:endParaRPr lang="pt-PT" dirty="0" smtClean="0"/>
          </a:p>
          <a:p>
            <a:pPr marL="582930" indent="-514350">
              <a:buFont typeface="+mj-lt"/>
              <a:buAutoNum type="arabicPeriod"/>
            </a:pPr>
            <a:r>
              <a:rPr lang="pt-PT" dirty="0" err="1" smtClean="0"/>
              <a:t>Risk</a:t>
            </a:r>
            <a:r>
              <a:rPr lang="pt-PT" dirty="0" smtClean="0"/>
              <a:t> </a:t>
            </a:r>
            <a:r>
              <a:rPr lang="pt-PT" dirty="0" err="1" smtClean="0"/>
              <a:t>group</a:t>
            </a:r>
            <a:r>
              <a:rPr lang="pt-PT" dirty="0" smtClean="0"/>
              <a:t> (</a:t>
            </a:r>
            <a:r>
              <a:rPr lang="pt-PT" dirty="0" err="1" smtClean="0"/>
              <a:t>height</a:t>
            </a:r>
            <a:r>
              <a:rPr lang="pt-PT" dirty="0" smtClean="0"/>
              <a:t> </a:t>
            </a:r>
            <a:r>
              <a:rPr lang="pt-PT" dirty="0" err="1" smtClean="0"/>
              <a:t>fall</a:t>
            </a:r>
            <a:r>
              <a:rPr lang="pt-PT" dirty="0" smtClean="0"/>
              <a:t>, </a:t>
            </a:r>
            <a:r>
              <a:rPr lang="pt-PT" dirty="0" err="1" smtClean="0"/>
              <a:t>soil</a:t>
            </a:r>
            <a:r>
              <a:rPr lang="pt-PT" dirty="0" smtClean="0"/>
              <a:t> </a:t>
            </a:r>
            <a:r>
              <a:rPr lang="pt-PT" dirty="0" err="1" smtClean="0"/>
              <a:t>failure</a:t>
            </a:r>
            <a:r>
              <a:rPr lang="pt-PT" dirty="0" smtClean="0"/>
              <a:t>, </a:t>
            </a:r>
            <a:r>
              <a:rPr lang="pt-PT" dirty="0" err="1" smtClean="0"/>
              <a:t>triping</a:t>
            </a:r>
            <a:r>
              <a:rPr lang="pt-PT" dirty="0" smtClean="0"/>
              <a:t>, </a:t>
            </a:r>
            <a:r>
              <a:rPr lang="pt-PT" dirty="0" err="1" smtClean="0"/>
              <a:t>electric</a:t>
            </a:r>
            <a:r>
              <a:rPr lang="pt-PT" dirty="0" smtClean="0"/>
              <a:t> </a:t>
            </a:r>
            <a:r>
              <a:rPr lang="pt-PT" dirty="0" err="1" smtClean="0"/>
              <a:t>shock</a:t>
            </a:r>
            <a:r>
              <a:rPr lang="pt-PT" dirty="0" smtClean="0"/>
              <a:t>, …)</a:t>
            </a:r>
          </a:p>
          <a:p>
            <a:pPr marL="582930" indent="-514350">
              <a:buFont typeface="+mj-lt"/>
              <a:buAutoNum type="arabicPeriod"/>
            </a:pPr>
            <a:r>
              <a:rPr lang="pt-PT" dirty="0" err="1" smtClean="0"/>
              <a:t>Type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conceptual design (</a:t>
            </a:r>
            <a:r>
              <a:rPr lang="pt-PT" dirty="0" err="1" smtClean="0"/>
              <a:t>architecture</a:t>
            </a:r>
            <a:r>
              <a:rPr lang="pt-PT" dirty="0" smtClean="0"/>
              <a:t>, </a:t>
            </a:r>
            <a:r>
              <a:rPr lang="pt-PT" dirty="0" err="1" smtClean="0"/>
              <a:t>structures</a:t>
            </a:r>
            <a:r>
              <a:rPr lang="pt-PT" dirty="0" smtClean="0"/>
              <a:t>, </a:t>
            </a:r>
            <a:r>
              <a:rPr lang="pt-PT" dirty="0" err="1" smtClean="0"/>
              <a:t>infrastructures</a:t>
            </a:r>
            <a:r>
              <a:rPr lang="pt-PT" dirty="0" smtClean="0"/>
              <a:t>, </a:t>
            </a:r>
            <a:r>
              <a:rPr lang="pt-PT" dirty="0" err="1" smtClean="0"/>
              <a:t>other</a:t>
            </a:r>
            <a:r>
              <a:rPr lang="pt-PT" dirty="0" smtClean="0"/>
              <a:t> </a:t>
            </a:r>
            <a:r>
              <a:rPr lang="pt-PT" dirty="0" err="1" smtClean="0"/>
              <a:t>types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design)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1467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MMPTD Designers </a:t>
            </a:r>
            <a:r>
              <a:rPr lang="pt-PT" dirty="0" err="1" smtClean="0"/>
              <a:t>Model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930" indent="-514350">
              <a:buFont typeface="+mj-lt"/>
              <a:buAutoNum type="arabicPeriod"/>
            </a:pPr>
            <a:endParaRPr lang="pt-PT" sz="3600" dirty="0"/>
          </a:p>
          <a:p>
            <a:pPr marL="582930" indent="-514350">
              <a:buFont typeface="+mj-lt"/>
              <a:buAutoNum type="arabicPeriod"/>
            </a:pPr>
            <a:r>
              <a:rPr lang="pt-PT" sz="3600" dirty="0" err="1"/>
              <a:t>Integrating</a:t>
            </a:r>
            <a:r>
              <a:rPr lang="pt-PT" sz="3600" dirty="0"/>
              <a:t> </a:t>
            </a:r>
            <a:r>
              <a:rPr lang="pt-PT" sz="3600" dirty="0" err="1"/>
              <a:t>guidelines</a:t>
            </a:r>
            <a:r>
              <a:rPr lang="pt-PT" sz="3600" dirty="0"/>
              <a:t> in </a:t>
            </a:r>
            <a:r>
              <a:rPr lang="pt-PT" sz="3600" dirty="0" err="1"/>
              <a:t>the</a:t>
            </a:r>
            <a:r>
              <a:rPr lang="pt-PT" sz="3600" dirty="0"/>
              <a:t> design</a:t>
            </a:r>
          </a:p>
          <a:p>
            <a:pPr marL="582930" indent="-514350">
              <a:buFont typeface="+mj-lt"/>
              <a:buAutoNum type="arabicPeriod"/>
            </a:pPr>
            <a:r>
              <a:rPr lang="pt-PT" sz="3600" dirty="0" err="1"/>
              <a:t>Control</a:t>
            </a:r>
            <a:r>
              <a:rPr lang="pt-PT" sz="3600" dirty="0"/>
              <a:t> </a:t>
            </a:r>
            <a:r>
              <a:rPr lang="pt-PT" sz="3600" dirty="0" err="1"/>
              <a:t>checklist</a:t>
            </a:r>
            <a:r>
              <a:rPr lang="pt-PT" sz="3600" dirty="0"/>
              <a:t> to </a:t>
            </a:r>
            <a:r>
              <a:rPr lang="pt-PT" sz="3600" dirty="0" err="1"/>
              <a:t>evaluate</a:t>
            </a:r>
            <a:r>
              <a:rPr lang="pt-PT" sz="3600" dirty="0"/>
              <a:t> </a:t>
            </a:r>
            <a:r>
              <a:rPr lang="pt-PT" sz="3600" dirty="0" err="1"/>
              <a:t>compliance</a:t>
            </a:r>
            <a:r>
              <a:rPr lang="pt-PT" sz="3600" dirty="0"/>
              <a:t> </a:t>
            </a:r>
            <a:r>
              <a:rPr lang="pt-PT" sz="3600" dirty="0" err="1"/>
              <a:t>with</a:t>
            </a:r>
            <a:r>
              <a:rPr lang="pt-PT" sz="3600" dirty="0"/>
              <a:t> </a:t>
            </a:r>
            <a:r>
              <a:rPr lang="pt-PT" sz="3600" dirty="0" err="1"/>
              <a:t>model</a:t>
            </a:r>
            <a:endParaRPr lang="pt-PT" sz="3600" dirty="0"/>
          </a:p>
          <a:p>
            <a:pPr marL="582930" indent="-514350">
              <a:buFont typeface="+mj-lt"/>
              <a:buAutoNum type="arabicPeriod"/>
            </a:pPr>
            <a:r>
              <a:rPr lang="pt-PT" sz="3600" dirty="0" err="1"/>
              <a:t>If</a:t>
            </a:r>
            <a:r>
              <a:rPr lang="pt-PT" sz="3600" dirty="0"/>
              <a:t> </a:t>
            </a:r>
            <a:r>
              <a:rPr lang="pt-PT" sz="3600" dirty="0" err="1"/>
              <a:t>yes</a:t>
            </a:r>
            <a:r>
              <a:rPr lang="pt-PT" sz="3600" dirty="0"/>
              <a:t> </a:t>
            </a:r>
            <a:r>
              <a:rPr lang="pt-PT" sz="3600" dirty="0" err="1"/>
              <a:t>then</a:t>
            </a:r>
            <a:r>
              <a:rPr lang="pt-PT" sz="3600" dirty="0"/>
              <a:t> </a:t>
            </a:r>
            <a:r>
              <a:rPr lang="pt-PT" sz="3600" dirty="0" err="1"/>
              <a:t>terminate</a:t>
            </a:r>
            <a:endParaRPr lang="pt-PT" sz="3600" dirty="0"/>
          </a:p>
          <a:p>
            <a:pPr marL="582930" indent="-514350">
              <a:buFont typeface="+mj-lt"/>
              <a:buAutoNum type="arabicPeriod"/>
            </a:pPr>
            <a:r>
              <a:rPr lang="pt-PT" sz="3600" dirty="0" err="1"/>
              <a:t>If</a:t>
            </a:r>
            <a:r>
              <a:rPr lang="pt-PT" sz="3600" dirty="0"/>
              <a:t> </a:t>
            </a:r>
            <a:r>
              <a:rPr lang="pt-PT" sz="3600" dirty="0" err="1"/>
              <a:t>not</a:t>
            </a:r>
            <a:r>
              <a:rPr lang="pt-PT" sz="3600" dirty="0"/>
              <a:t> </a:t>
            </a:r>
            <a:r>
              <a:rPr lang="pt-PT" sz="3600" dirty="0" err="1"/>
              <a:t>then</a:t>
            </a:r>
            <a:r>
              <a:rPr lang="pt-PT" sz="3600" dirty="0"/>
              <a:t> </a:t>
            </a:r>
            <a:r>
              <a:rPr lang="pt-PT" sz="3600" dirty="0" err="1"/>
              <a:t>return</a:t>
            </a:r>
            <a:r>
              <a:rPr lang="pt-PT" sz="3600" dirty="0"/>
              <a:t> to step 1</a:t>
            </a:r>
          </a:p>
          <a:p>
            <a:pPr marL="582930" indent="-514350">
              <a:buFont typeface="+mj-lt"/>
              <a:buAutoNum type="arabicPeriod"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6333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Main</a:t>
            </a:r>
            <a:r>
              <a:rPr lang="pt-PT" dirty="0" smtClean="0"/>
              <a:t> </a:t>
            </a:r>
            <a:r>
              <a:rPr lang="pt-PT" dirty="0" err="1" smtClean="0"/>
              <a:t>Result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28060"/>
            <a:ext cx="7772400" cy="4134640"/>
          </a:xfrm>
        </p:spPr>
        <p:txBody>
          <a:bodyPr>
            <a:normAutofit/>
          </a:bodyPr>
          <a:lstStyle/>
          <a:p>
            <a:r>
              <a:rPr lang="pt-PT" sz="3600" dirty="0"/>
              <a:t>Percentage of accidents avoidable in conceptual design phase from the seven sources</a:t>
            </a:r>
            <a:r>
              <a:rPr lang="pt-PT" sz="3600" dirty="0"/>
              <a:t> </a:t>
            </a:r>
            <a:r>
              <a:rPr lang="pt-PT" sz="3600" dirty="0"/>
              <a:t>and about 2000 </a:t>
            </a:r>
            <a:r>
              <a:rPr lang="pt-PT" sz="3600" dirty="0" smtClean="0"/>
              <a:t>accidents</a:t>
            </a:r>
          </a:p>
          <a:p>
            <a:endParaRPr lang="pt-PT" sz="3600" dirty="0"/>
          </a:p>
          <a:p>
            <a:pPr marL="454914" lvl="1" indent="0" algn="ctr">
              <a:buNone/>
            </a:pPr>
            <a:r>
              <a:rPr lang="pt-PT" sz="5400" dirty="0" smtClean="0"/>
              <a:t>35</a:t>
            </a:r>
          </a:p>
          <a:p>
            <a:pPr marL="454914" lvl="1" indent="0" algn="ctr">
              <a:buNone/>
            </a:pPr>
            <a:endParaRPr lang="pt-PT" sz="4000" dirty="0"/>
          </a:p>
        </p:txBody>
      </p:sp>
    </p:spTree>
    <p:extLst>
      <p:ext uri="{BB962C8B-B14F-4D97-AF65-F5344CB8AC3E}">
        <p14:creationId xmlns:p14="http://schemas.microsoft.com/office/powerpoint/2010/main" val="319766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Conclusions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questions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1783560"/>
            <a:ext cx="11137900" cy="4572000"/>
          </a:xfrm>
        </p:spPr>
        <p:txBody>
          <a:bodyPr>
            <a:normAutofit/>
          </a:bodyPr>
          <a:lstStyle/>
          <a:p>
            <a:r>
              <a:rPr lang="pt-PT" sz="3600" dirty="0"/>
              <a:t>Is </a:t>
            </a:r>
            <a:r>
              <a:rPr lang="pt-PT" sz="3600" dirty="0" err="1"/>
              <a:t>it</a:t>
            </a:r>
            <a:r>
              <a:rPr lang="pt-PT" sz="3600" dirty="0"/>
              <a:t> </a:t>
            </a:r>
            <a:r>
              <a:rPr lang="pt-PT" sz="3600" dirty="0" err="1"/>
              <a:t>worth</a:t>
            </a:r>
            <a:r>
              <a:rPr lang="pt-PT" sz="3600" dirty="0"/>
              <a:t> </a:t>
            </a:r>
            <a:r>
              <a:rPr lang="pt-PT" sz="3600" dirty="0" err="1"/>
              <a:t>having</a:t>
            </a:r>
            <a:r>
              <a:rPr lang="pt-PT" sz="3600" dirty="0"/>
              <a:t> a </a:t>
            </a:r>
            <a:r>
              <a:rPr lang="pt-PT" sz="3600" dirty="0" err="1"/>
              <a:t>safety</a:t>
            </a:r>
            <a:r>
              <a:rPr lang="pt-PT" sz="3600" dirty="0"/>
              <a:t> </a:t>
            </a:r>
            <a:r>
              <a:rPr lang="pt-PT" sz="3600" dirty="0" err="1"/>
              <a:t>coordinator</a:t>
            </a:r>
            <a:r>
              <a:rPr lang="pt-PT" sz="3600" dirty="0"/>
              <a:t> </a:t>
            </a:r>
            <a:r>
              <a:rPr lang="pt-PT" sz="3600" dirty="0" err="1"/>
              <a:t>at</a:t>
            </a:r>
            <a:r>
              <a:rPr lang="pt-PT" sz="3600" dirty="0"/>
              <a:t> design </a:t>
            </a:r>
            <a:r>
              <a:rPr lang="pt-PT" sz="3600" dirty="0" err="1"/>
              <a:t>phase</a:t>
            </a:r>
            <a:r>
              <a:rPr lang="pt-PT" sz="3600" dirty="0"/>
              <a:t>?</a:t>
            </a:r>
          </a:p>
          <a:p>
            <a:r>
              <a:rPr lang="pt-PT" sz="3600" dirty="0"/>
              <a:t>Is </a:t>
            </a:r>
            <a:r>
              <a:rPr lang="pt-PT" sz="3600" dirty="0" err="1"/>
              <a:t>it</a:t>
            </a:r>
            <a:r>
              <a:rPr lang="pt-PT" sz="3600" dirty="0"/>
              <a:t> </a:t>
            </a:r>
            <a:r>
              <a:rPr lang="pt-PT" sz="3600" dirty="0" err="1"/>
              <a:t>better</a:t>
            </a:r>
            <a:r>
              <a:rPr lang="pt-PT" sz="3600" dirty="0"/>
              <a:t> </a:t>
            </a:r>
            <a:r>
              <a:rPr lang="pt-PT" sz="3600" dirty="0" err="1"/>
              <a:t>than</a:t>
            </a:r>
            <a:r>
              <a:rPr lang="pt-PT" sz="3600" dirty="0"/>
              <a:t> </a:t>
            </a:r>
            <a:r>
              <a:rPr lang="pt-PT" sz="3600" dirty="0" err="1"/>
              <a:t>the</a:t>
            </a:r>
            <a:r>
              <a:rPr lang="pt-PT" sz="3600" dirty="0"/>
              <a:t> </a:t>
            </a:r>
            <a:r>
              <a:rPr lang="pt-PT" sz="3600" dirty="0" err="1"/>
              <a:t>safety</a:t>
            </a:r>
            <a:r>
              <a:rPr lang="pt-PT" sz="3600" dirty="0"/>
              <a:t> </a:t>
            </a:r>
            <a:r>
              <a:rPr lang="pt-PT" sz="3600" dirty="0" err="1"/>
              <a:t>coordinator</a:t>
            </a:r>
            <a:r>
              <a:rPr lang="pt-PT" sz="3600" dirty="0"/>
              <a:t> </a:t>
            </a:r>
            <a:r>
              <a:rPr lang="pt-PT" sz="3600" dirty="0" err="1"/>
              <a:t>at</a:t>
            </a:r>
            <a:r>
              <a:rPr lang="pt-PT" sz="3600" dirty="0"/>
              <a:t> design </a:t>
            </a:r>
            <a:r>
              <a:rPr lang="pt-PT" sz="3600" dirty="0" err="1"/>
              <a:t>phase</a:t>
            </a:r>
            <a:r>
              <a:rPr lang="pt-PT" sz="3600" dirty="0"/>
              <a:t> to use a </a:t>
            </a:r>
            <a:r>
              <a:rPr lang="pt-PT" sz="3600" dirty="0" err="1"/>
              <a:t>guide</a:t>
            </a:r>
            <a:r>
              <a:rPr lang="pt-PT" sz="3600" dirty="0"/>
              <a:t> for designers to </a:t>
            </a:r>
            <a:r>
              <a:rPr lang="pt-PT" sz="3600" dirty="0" err="1"/>
              <a:t>prevent</a:t>
            </a:r>
            <a:r>
              <a:rPr lang="pt-PT" sz="3600" dirty="0"/>
              <a:t> </a:t>
            </a:r>
            <a:r>
              <a:rPr lang="pt-PT" sz="3600" dirty="0" err="1"/>
              <a:t>accidents</a:t>
            </a:r>
            <a:r>
              <a:rPr lang="pt-PT" sz="3600" dirty="0"/>
              <a:t>?</a:t>
            </a:r>
          </a:p>
          <a:p>
            <a:r>
              <a:rPr lang="pt-PT" sz="3600" dirty="0"/>
              <a:t>Is MAARD a </a:t>
            </a:r>
            <a:r>
              <a:rPr lang="pt-PT" sz="3600" dirty="0" err="1"/>
              <a:t>good</a:t>
            </a:r>
            <a:r>
              <a:rPr lang="pt-PT" sz="3600" dirty="0"/>
              <a:t> </a:t>
            </a:r>
            <a:r>
              <a:rPr lang="pt-PT" sz="3600" dirty="0" err="1"/>
              <a:t>solution</a:t>
            </a:r>
            <a:r>
              <a:rPr lang="pt-PT" sz="3600" dirty="0"/>
              <a:t>?</a:t>
            </a:r>
          </a:p>
          <a:p>
            <a:r>
              <a:rPr lang="pt-PT" sz="3600" dirty="0"/>
              <a:t>How can this study work with others already done and with future research</a:t>
            </a:r>
            <a:r>
              <a:rPr lang="pt-PT" sz="3600" dirty="0" smtClean="0"/>
              <a:t>?</a:t>
            </a:r>
          </a:p>
          <a:p>
            <a:r>
              <a:rPr lang="pt-PT" sz="3600" dirty="0"/>
              <a:t>30 % avoidable at preparation </a:t>
            </a:r>
            <a:r>
              <a:rPr lang="pt-PT" sz="3600" dirty="0" smtClean="0"/>
              <a:t>stage &gt; + Engineering</a:t>
            </a:r>
            <a:endParaRPr lang="pt-PT" sz="3600" dirty="0"/>
          </a:p>
          <a:p>
            <a:endParaRPr lang="pt-PT" sz="3600" dirty="0"/>
          </a:p>
        </p:txBody>
      </p:sp>
    </p:spTree>
    <p:extLst>
      <p:ext uri="{BB962C8B-B14F-4D97-AF65-F5344CB8AC3E}">
        <p14:creationId xmlns:p14="http://schemas.microsoft.com/office/powerpoint/2010/main" val="12418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Conclusions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questions</a:t>
            </a:r>
            <a:r>
              <a:rPr lang="pt-PT" dirty="0" smtClean="0"/>
              <a:t> </a:t>
            </a:r>
            <a:r>
              <a:rPr lang="pt-PT" sz="3200" dirty="0"/>
              <a:t>(</a:t>
            </a:r>
            <a:r>
              <a:rPr lang="pt-PT" sz="3200" dirty="0" err="1"/>
              <a:t>cont</a:t>
            </a:r>
            <a:r>
              <a:rPr lang="pt-PT" sz="3200" dirty="0"/>
              <a:t>.)</a:t>
            </a:r>
            <a:endParaRPr lang="pt-PT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0900" y="1857648"/>
            <a:ext cx="7772400" cy="4294712"/>
          </a:xfrm>
        </p:spPr>
        <p:txBody>
          <a:bodyPr>
            <a:normAutofit/>
          </a:bodyPr>
          <a:lstStyle/>
          <a:p>
            <a:r>
              <a:rPr lang="pt-PT" sz="3600" dirty="0"/>
              <a:t>Is </a:t>
            </a:r>
            <a:r>
              <a:rPr lang="pt-PT" sz="3600" dirty="0" err="1"/>
              <a:t>MMPtD</a:t>
            </a:r>
            <a:r>
              <a:rPr lang="pt-PT" sz="3600" dirty="0"/>
              <a:t> </a:t>
            </a:r>
            <a:r>
              <a:rPr lang="pt-PT" sz="3600" dirty="0" err="1"/>
              <a:t>attractive</a:t>
            </a:r>
            <a:r>
              <a:rPr lang="pt-PT" sz="3600" dirty="0"/>
              <a:t> for designers?</a:t>
            </a:r>
          </a:p>
          <a:p>
            <a:r>
              <a:rPr lang="en-GB" sz="3600" dirty="0"/>
              <a:t>Are professional </a:t>
            </a:r>
            <a:r>
              <a:rPr lang="en-GB" sz="3600" dirty="0"/>
              <a:t>associations and regulatory agencies </a:t>
            </a:r>
            <a:r>
              <a:rPr lang="en-GB" sz="3600" dirty="0"/>
              <a:t>capable of validating the approach?</a:t>
            </a:r>
          </a:p>
          <a:p>
            <a:r>
              <a:rPr lang="en-GB" sz="3600" dirty="0"/>
              <a:t>Can technological </a:t>
            </a:r>
            <a:r>
              <a:rPr lang="en-GB" sz="3600" dirty="0"/>
              <a:t>platforms </a:t>
            </a:r>
            <a:r>
              <a:rPr lang="en-GB" sz="3600" dirty="0"/>
              <a:t>be </a:t>
            </a:r>
            <a:r>
              <a:rPr lang="en-GB" sz="3600" dirty="0"/>
              <a:t>used to manage the knowledge about the preventive measures in </a:t>
            </a:r>
            <a:r>
              <a:rPr lang="en-GB" sz="3600" dirty="0"/>
              <a:t>construction?</a:t>
            </a:r>
            <a:endParaRPr lang="pt-PT" sz="3600" dirty="0"/>
          </a:p>
        </p:txBody>
      </p:sp>
    </p:spTree>
    <p:extLst>
      <p:ext uri="{BB962C8B-B14F-4D97-AF65-F5344CB8AC3E}">
        <p14:creationId xmlns:p14="http://schemas.microsoft.com/office/powerpoint/2010/main" val="150362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783560"/>
            <a:ext cx="7772400" cy="3157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6000" dirty="0" err="1"/>
              <a:t>Thank</a:t>
            </a:r>
            <a:r>
              <a:rPr lang="pt-PT" sz="6000" dirty="0"/>
              <a:t> </a:t>
            </a:r>
            <a:r>
              <a:rPr lang="pt-PT" sz="6000" dirty="0" err="1"/>
              <a:t>you</a:t>
            </a:r>
            <a:r>
              <a:rPr lang="pt-PT" sz="6000" dirty="0"/>
              <a:t>!</a:t>
            </a:r>
          </a:p>
          <a:p>
            <a:pPr marL="0" indent="0" algn="ctr">
              <a:buNone/>
            </a:pPr>
            <a:endParaRPr lang="pt-PT" sz="6000" dirty="0"/>
          </a:p>
          <a:p>
            <a:pPr marL="0" indent="0" algn="ctr">
              <a:buNone/>
            </a:pPr>
            <a:r>
              <a:rPr lang="pt-PT" sz="4800" dirty="0"/>
              <a:t>avsoeiro@fe.up.pt</a:t>
            </a:r>
            <a:endParaRPr lang="pt-PT" sz="4800" dirty="0"/>
          </a:p>
        </p:txBody>
      </p:sp>
    </p:spTree>
    <p:extLst>
      <p:ext uri="{BB962C8B-B14F-4D97-AF65-F5344CB8AC3E}">
        <p14:creationId xmlns:p14="http://schemas.microsoft.com/office/powerpoint/2010/main" val="216548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Motivation</a:t>
            </a:r>
            <a:r>
              <a:rPr lang="pt-PT" dirty="0" smtClean="0"/>
              <a:t> for </a:t>
            </a:r>
            <a:r>
              <a:rPr lang="pt-PT" dirty="0" err="1" smtClean="0"/>
              <a:t>study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 smtClean="0"/>
              <a:t>Directive</a:t>
            </a:r>
            <a:r>
              <a:rPr lang="pt-PT" dirty="0" smtClean="0"/>
              <a:t> 92/57/EEC - </a:t>
            </a:r>
            <a:r>
              <a:rPr lang="pt-PT" dirty="0" err="1" smtClean="0"/>
              <a:t>Temporary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mobile </a:t>
            </a:r>
            <a:r>
              <a:rPr lang="pt-PT" dirty="0" err="1" smtClean="0"/>
              <a:t>construction</a:t>
            </a:r>
            <a:r>
              <a:rPr lang="pt-PT" dirty="0" smtClean="0"/>
              <a:t> sites </a:t>
            </a:r>
          </a:p>
          <a:p>
            <a:r>
              <a:rPr lang="en-US" dirty="0" smtClean="0"/>
              <a:t>“Whereas unsatisfactory architectural and/or organizational options or poor planning of the works at the project preparation stage have played a role in more than half of the occupational accidents occurring on construction sites in the Community;” </a:t>
            </a:r>
            <a:endParaRPr lang="pt-PT" dirty="0" smtClean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469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dirty="0" err="1"/>
              <a:t>Coordinator</a:t>
            </a:r>
            <a:r>
              <a:rPr lang="pt-PT" sz="3600" dirty="0"/>
              <a:t> </a:t>
            </a:r>
            <a:r>
              <a:rPr lang="pt-PT" sz="3600" dirty="0" err="1"/>
              <a:t>at</a:t>
            </a:r>
            <a:r>
              <a:rPr lang="pt-PT" sz="3600" dirty="0"/>
              <a:t> </a:t>
            </a:r>
            <a:r>
              <a:rPr lang="pt-PT" sz="3600" dirty="0" err="1"/>
              <a:t>project</a:t>
            </a:r>
            <a:r>
              <a:rPr lang="pt-PT" sz="3600" dirty="0"/>
              <a:t> </a:t>
            </a:r>
            <a:r>
              <a:rPr lang="pt-PT" sz="3600" dirty="0" err="1"/>
              <a:t>preparation</a:t>
            </a:r>
            <a:r>
              <a:rPr lang="pt-PT" sz="3600" dirty="0"/>
              <a:t> </a:t>
            </a:r>
            <a:r>
              <a:rPr lang="pt-PT" sz="3600" dirty="0" err="1"/>
              <a:t>stage</a:t>
            </a:r>
            <a:endParaRPr lang="pt-P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Article 2</a:t>
            </a:r>
          </a:p>
          <a:p>
            <a:pPr marL="0" indent="0">
              <a:buNone/>
            </a:pPr>
            <a:r>
              <a:rPr lang="en-US" dirty="0" smtClean="0"/>
              <a:t>Definition</a:t>
            </a:r>
          </a:p>
          <a:p>
            <a:pPr marL="0" indent="0">
              <a:buNone/>
            </a:pPr>
            <a:r>
              <a:rPr lang="en-US" dirty="0" smtClean="0"/>
              <a:t>“(e) 'coordinator for safety and health matters at the project preparations stage' means any natural or legal person entrusted by the client and/or project supervisor, during preparation of the project design, with performing the duties referred to in Article 5;”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9159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Prevention</a:t>
            </a:r>
            <a:r>
              <a:rPr lang="pt-PT" dirty="0" smtClean="0"/>
              <a:t> </a:t>
            </a:r>
            <a:r>
              <a:rPr lang="pt-PT" dirty="0" err="1" smtClean="0"/>
              <a:t>Through</a:t>
            </a:r>
            <a:r>
              <a:rPr lang="pt-PT" dirty="0" smtClean="0"/>
              <a:t> Design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 smtClean="0"/>
              <a:t>National</a:t>
            </a:r>
            <a:r>
              <a:rPr lang="pt-PT" dirty="0" smtClean="0"/>
              <a:t> </a:t>
            </a:r>
            <a:r>
              <a:rPr lang="pt-PT" dirty="0" err="1" smtClean="0"/>
              <a:t>Safety</a:t>
            </a:r>
            <a:r>
              <a:rPr lang="pt-PT" dirty="0" smtClean="0"/>
              <a:t> </a:t>
            </a:r>
            <a:r>
              <a:rPr lang="pt-PT" dirty="0" err="1" smtClean="0"/>
              <a:t>Council</a:t>
            </a:r>
            <a:r>
              <a:rPr lang="pt-PT" dirty="0" smtClean="0"/>
              <a:t> </a:t>
            </a:r>
          </a:p>
          <a:p>
            <a:r>
              <a:rPr lang="pt-PT" dirty="0" smtClean="0"/>
              <a:t>Design for </a:t>
            </a:r>
            <a:r>
              <a:rPr lang="pt-PT" dirty="0" err="1" smtClean="0"/>
              <a:t>Construction</a:t>
            </a:r>
            <a:r>
              <a:rPr lang="pt-PT" dirty="0" smtClean="0"/>
              <a:t> </a:t>
            </a:r>
            <a:r>
              <a:rPr lang="pt-PT" dirty="0" err="1" smtClean="0"/>
              <a:t>Safety</a:t>
            </a:r>
            <a:r>
              <a:rPr lang="pt-PT" dirty="0" smtClean="0"/>
              <a:t> (OSHA)</a:t>
            </a:r>
          </a:p>
          <a:p>
            <a:r>
              <a:rPr lang="pt-PT" dirty="0" err="1" smtClean="0"/>
              <a:t>Australian</a:t>
            </a:r>
            <a:r>
              <a:rPr lang="pt-PT" dirty="0" smtClean="0"/>
              <a:t> </a:t>
            </a:r>
            <a:r>
              <a:rPr lang="pt-PT" dirty="0" err="1" smtClean="0"/>
              <a:t>Safety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Compensation</a:t>
            </a:r>
            <a:r>
              <a:rPr lang="pt-PT" dirty="0" smtClean="0"/>
              <a:t> </a:t>
            </a:r>
            <a:r>
              <a:rPr lang="pt-PT" dirty="0" err="1" smtClean="0"/>
              <a:t>Council</a:t>
            </a:r>
            <a:endParaRPr lang="pt-PT" dirty="0" smtClean="0"/>
          </a:p>
          <a:p>
            <a:r>
              <a:rPr lang="pt-PT" dirty="0" err="1" smtClean="0"/>
              <a:t>Construction</a:t>
            </a:r>
            <a:r>
              <a:rPr lang="pt-PT" dirty="0" smtClean="0"/>
              <a:t> </a:t>
            </a:r>
            <a:r>
              <a:rPr lang="pt-PT" dirty="0" err="1" smtClean="0"/>
              <a:t>Industry</a:t>
            </a:r>
            <a:r>
              <a:rPr lang="pt-PT" dirty="0" smtClean="0"/>
              <a:t> </a:t>
            </a:r>
            <a:r>
              <a:rPr lang="pt-PT" dirty="0" err="1" smtClean="0"/>
              <a:t>Institute</a:t>
            </a:r>
            <a:endParaRPr lang="pt-PT" dirty="0" smtClean="0"/>
          </a:p>
          <a:p>
            <a:r>
              <a:rPr lang="pt-PT" dirty="0" err="1" smtClean="0"/>
              <a:t>Construction</a:t>
            </a:r>
            <a:r>
              <a:rPr lang="pt-PT" dirty="0" smtClean="0"/>
              <a:t> Design Management </a:t>
            </a:r>
            <a:r>
              <a:rPr lang="pt-PT" dirty="0" err="1" smtClean="0"/>
              <a:t>Regulations</a:t>
            </a:r>
            <a:r>
              <a:rPr lang="pt-PT" dirty="0" smtClean="0"/>
              <a:t> </a:t>
            </a:r>
          </a:p>
          <a:p>
            <a:r>
              <a:rPr lang="pt-PT" dirty="0" err="1" smtClean="0"/>
              <a:t>Safety</a:t>
            </a:r>
            <a:r>
              <a:rPr lang="pt-PT" dirty="0" smtClean="0"/>
              <a:t> Design (HSE)</a:t>
            </a:r>
          </a:p>
          <a:p>
            <a:r>
              <a:rPr lang="pt-PT" dirty="0" err="1" smtClean="0"/>
              <a:t>Gambatese</a:t>
            </a:r>
            <a:r>
              <a:rPr lang="pt-PT" dirty="0" smtClean="0"/>
              <a:t>, </a:t>
            </a:r>
            <a:r>
              <a:rPr lang="pt-PT" dirty="0" err="1" smtClean="0"/>
              <a:t>Hinze</a:t>
            </a:r>
            <a:r>
              <a:rPr lang="pt-PT" dirty="0" smtClean="0"/>
              <a:t>, </a:t>
            </a:r>
            <a:r>
              <a:rPr lang="pt-PT" dirty="0" err="1" smtClean="0"/>
              <a:t>Baker</a:t>
            </a:r>
            <a:r>
              <a:rPr lang="pt-PT" dirty="0" smtClean="0"/>
              <a:t>, </a:t>
            </a:r>
            <a:r>
              <a:rPr lang="pt-PT" dirty="0" err="1" smtClean="0"/>
              <a:t>Driscoll</a:t>
            </a:r>
            <a:r>
              <a:rPr lang="pt-PT" dirty="0" smtClean="0"/>
              <a:t>, …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813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PhD</a:t>
            </a:r>
            <a:r>
              <a:rPr lang="pt-PT" dirty="0" smtClean="0"/>
              <a:t> Research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Bianca Vasconcelos (2009-2013)</a:t>
            </a:r>
          </a:p>
          <a:p>
            <a:r>
              <a:rPr lang="pt-PT" dirty="0" smtClean="0"/>
              <a:t>Universidade Porto (Portugal) </a:t>
            </a:r>
            <a:r>
              <a:rPr lang="pt-PT" dirty="0" err="1" smtClean="0"/>
              <a:t>and</a:t>
            </a:r>
            <a:r>
              <a:rPr lang="pt-PT" dirty="0" smtClean="0"/>
              <a:t> Universidade Pernambuco (Brasil)</a:t>
            </a:r>
          </a:p>
          <a:p>
            <a:r>
              <a:rPr lang="pt-PT" dirty="0" err="1" smtClean="0"/>
              <a:t>Supervisors</a:t>
            </a:r>
            <a:r>
              <a:rPr lang="pt-PT" dirty="0" smtClean="0"/>
              <a:t>: Alfredo Soeiro </a:t>
            </a:r>
            <a:r>
              <a:rPr lang="pt-PT" dirty="0" err="1" smtClean="0"/>
              <a:t>and</a:t>
            </a:r>
            <a:r>
              <a:rPr lang="pt-PT" dirty="0" smtClean="0"/>
              <a:t> Beda </a:t>
            </a:r>
            <a:r>
              <a:rPr lang="pt-PT" dirty="0" err="1" smtClean="0"/>
              <a:t>Barkobebas</a:t>
            </a:r>
            <a:r>
              <a:rPr lang="pt-PT" dirty="0" smtClean="0"/>
              <a:t> </a:t>
            </a:r>
            <a:r>
              <a:rPr lang="pt-PT" dirty="0" err="1" smtClean="0"/>
              <a:t>Jr</a:t>
            </a:r>
            <a:r>
              <a:rPr lang="pt-PT" dirty="0" smtClean="0"/>
              <a:t>.</a:t>
            </a:r>
          </a:p>
          <a:p>
            <a:r>
              <a:rPr lang="pt-PT" dirty="0" err="1" smtClean="0"/>
              <a:t>What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percentage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accidents</a:t>
            </a:r>
            <a:r>
              <a:rPr lang="pt-PT" dirty="0" smtClean="0"/>
              <a:t> </a:t>
            </a:r>
            <a:r>
              <a:rPr lang="pt-PT" dirty="0" err="1" smtClean="0"/>
              <a:t>prevented</a:t>
            </a:r>
            <a:r>
              <a:rPr lang="pt-PT" dirty="0" smtClean="0"/>
              <a:t> </a:t>
            </a:r>
            <a:r>
              <a:rPr lang="pt-PT" dirty="0" err="1" smtClean="0"/>
              <a:t>during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design?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235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Method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 smtClean="0"/>
              <a:t>Analyze</a:t>
            </a:r>
            <a:r>
              <a:rPr lang="pt-PT" dirty="0" smtClean="0"/>
              <a:t> fatal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serious</a:t>
            </a:r>
            <a:r>
              <a:rPr lang="pt-PT" dirty="0" smtClean="0"/>
              <a:t> </a:t>
            </a:r>
            <a:r>
              <a:rPr lang="pt-PT" dirty="0" err="1" smtClean="0"/>
              <a:t>accidents</a:t>
            </a:r>
            <a:endParaRPr lang="pt-PT" dirty="0" smtClean="0"/>
          </a:p>
          <a:p>
            <a:r>
              <a:rPr lang="pt-PT" dirty="0" smtClean="0"/>
              <a:t>Define </a:t>
            </a:r>
            <a:r>
              <a:rPr lang="pt-PT" dirty="0" err="1" smtClean="0"/>
              <a:t>types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design:</a:t>
            </a:r>
          </a:p>
          <a:p>
            <a:pPr lvl="1"/>
            <a:r>
              <a:rPr lang="pt-PT" dirty="0" err="1" smtClean="0"/>
              <a:t>Structures</a:t>
            </a:r>
            <a:r>
              <a:rPr lang="pt-PT" dirty="0" smtClean="0"/>
              <a:t>, </a:t>
            </a:r>
            <a:r>
              <a:rPr lang="pt-PT" dirty="0" err="1" smtClean="0"/>
              <a:t>architecture</a:t>
            </a:r>
            <a:r>
              <a:rPr lang="pt-PT" dirty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other</a:t>
            </a:r>
            <a:endParaRPr lang="pt-PT" dirty="0" smtClean="0"/>
          </a:p>
          <a:p>
            <a:r>
              <a:rPr lang="pt-PT" dirty="0" err="1" smtClean="0"/>
              <a:t>Classify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major causes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accidents</a:t>
            </a:r>
            <a:r>
              <a:rPr lang="pt-PT" dirty="0" smtClean="0"/>
              <a:t> in </a:t>
            </a:r>
            <a:r>
              <a:rPr lang="pt-PT" dirty="0" err="1" smtClean="0"/>
              <a:t>two</a:t>
            </a:r>
            <a:r>
              <a:rPr lang="pt-PT" dirty="0" smtClean="0"/>
              <a:t> </a:t>
            </a:r>
            <a:r>
              <a:rPr lang="pt-PT" dirty="0" err="1" smtClean="0"/>
              <a:t>groups</a:t>
            </a:r>
            <a:r>
              <a:rPr lang="pt-PT" dirty="0" smtClean="0"/>
              <a:t>:</a:t>
            </a:r>
          </a:p>
          <a:p>
            <a:pPr lvl="1"/>
            <a:r>
              <a:rPr lang="pt-PT" dirty="0" err="1" smtClean="0"/>
              <a:t>Preventive</a:t>
            </a:r>
            <a:r>
              <a:rPr lang="pt-PT" dirty="0" smtClean="0"/>
              <a:t> </a:t>
            </a:r>
            <a:r>
              <a:rPr lang="pt-PT" dirty="0" err="1" smtClean="0"/>
              <a:t>measures</a:t>
            </a:r>
            <a:r>
              <a:rPr lang="pt-PT" dirty="0" smtClean="0"/>
              <a:t> </a:t>
            </a:r>
            <a:r>
              <a:rPr lang="pt-PT" dirty="0" err="1" smtClean="0"/>
              <a:t>possible</a:t>
            </a:r>
            <a:r>
              <a:rPr lang="pt-PT" dirty="0" smtClean="0"/>
              <a:t> </a:t>
            </a:r>
            <a:r>
              <a:rPr lang="pt-PT" dirty="0" err="1" smtClean="0"/>
              <a:t>during</a:t>
            </a:r>
            <a:r>
              <a:rPr lang="pt-PT" dirty="0" smtClean="0"/>
              <a:t> design </a:t>
            </a:r>
            <a:r>
              <a:rPr lang="pt-PT" dirty="0" err="1" smtClean="0"/>
              <a:t>phase</a:t>
            </a:r>
            <a:endParaRPr lang="pt-PT" dirty="0" smtClean="0"/>
          </a:p>
          <a:p>
            <a:pPr lvl="1"/>
            <a:r>
              <a:rPr lang="pt-PT" dirty="0" err="1" smtClean="0"/>
              <a:t>Otherwise</a:t>
            </a:r>
            <a:endParaRPr lang="pt-PT" dirty="0" smtClean="0"/>
          </a:p>
          <a:p>
            <a:pPr lvl="1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6691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Accidents</a:t>
            </a:r>
            <a:r>
              <a:rPr lang="pt-PT" dirty="0" smtClean="0"/>
              <a:t> </a:t>
            </a:r>
            <a:r>
              <a:rPr lang="pt-PT" dirty="0" err="1" smtClean="0"/>
              <a:t>analyzed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Brasil (SFIT) – 675</a:t>
            </a:r>
          </a:p>
          <a:p>
            <a:r>
              <a:rPr lang="pt-PT" dirty="0" smtClean="0"/>
              <a:t>Canada (CCOHS) – 940</a:t>
            </a:r>
          </a:p>
          <a:p>
            <a:r>
              <a:rPr lang="pt-PT" dirty="0" smtClean="0"/>
              <a:t>USA (FACE, NIOSH, </a:t>
            </a:r>
            <a:r>
              <a:rPr lang="pt-PT" dirty="0" err="1" smtClean="0"/>
              <a:t>PtD</a:t>
            </a:r>
            <a:r>
              <a:rPr lang="pt-PT" dirty="0" smtClean="0"/>
              <a:t>) – 116</a:t>
            </a:r>
          </a:p>
          <a:p>
            <a:r>
              <a:rPr lang="pt-PT" dirty="0" smtClean="0"/>
              <a:t>Portugal (ACT) – 203</a:t>
            </a:r>
          </a:p>
          <a:p>
            <a:r>
              <a:rPr lang="pt-PT" dirty="0" smtClean="0"/>
              <a:t>United </a:t>
            </a:r>
            <a:r>
              <a:rPr lang="pt-PT" dirty="0" err="1" smtClean="0"/>
              <a:t>Kingdom</a:t>
            </a:r>
            <a:r>
              <a:rPr lang="pt-PT" dirty="0" smtClean="0"/>
              <a:t> (HSE) – 100</a:t>
            </a:r>
          </a:p>
          <a:p>
            <a:r>
              <a:rPr lang="pt-PT" dirty="0" err="1" smtClean="0"/>
              <a:t>Singapore</a:t>
            </a:r>
            <a:r>
              <a:rPr lang="pt-PT" dirty="0" smtClean="0"/>
              <a:t> (WSH </a:t>
            </a:r>
            <a:r>
              <a:rPr lang="pt-PT" dirty="0" err="1" smtClean="0"/>
              <a:t>Council</a:t>
            </a:r>
            <a:r>
              <a:rPr lang="pt-PT" dirty="0" smtClean="0"/>
              <a:t>) – 41</a:t>
            </a:r>
          </a:p>
          <a:p>
            <a:r>
              <a:rPr lang="pt-PT" dirty="0" smtClean="0"/>
              <a:t>Pernambuco (U. Pernambuco) - 32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6115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Detailed</a:t>
            </a:r>
            <a:r>
              <a:rPr lang="pt-PT" dirty="0" smtClean="0"/>
              <a:t> </a:t>
            </a:r>
            <a:r>
              <a:rPr lang="pt-PT" dirty="0" err="1" smtClean="0"/>
              <a:t>Analysis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PT" sz="3600" dirty="0" err="1"/>
              <a:t>Descriptive</a:t>
            </a:r>
            <a:r>
              <a:rPr lang="pt-PT" sz="3600" dirty="0"/>
              <a:t> </a:t>
            </a:r>
            <a:r>
              <a:rPr lang="pt-PT" sz="3600" dirty="0" err="1"/>
              <a:t>information</a:t>
            </a:r>
            <a:endParaRPr lang="pt-PT" sz="3600" dirty="0"/>
          </a:p>
          <a:p>
            <a:pPr marL="857250" lvl="2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800" dirty="0"/>
              <a:t>Causes</a:t>
            </a:r>
          </a:p>
          <a:p>
            <a:pPr marL="857250" lvl="2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800" dirty="0" err="1"/>
              <a:t>Seriousness</a:t>
            </a:r>
            <a:endParaRPr lang="pt-PT" sz="2800" dirty="0"/>
          </a:p>
          <a:p>
            <a:pPr>
              <a:spcBef>
                <a:spcPts val="0"/>
              </a:spcBef>
            </a:pPr>
            <a:r>
              <a:rPr lang="pt-PT" sz="3600" dirty="0" err="1"/>
              <a:t>Analytical</a:t>
            </a:r>
            <a:r>
              <a:rPr lang="pt-PT" sz="3600" dirty="0"/>
              <a:t> </a:t>
            </a:r>
            <a:r>
              <a:rPr lang="pt-PT" sz="3600" dirty="0" err="1"/>
              <a:t>information</a:t>
            </a:r>
            <a:endParaRPr lang="pt-PT" sz="3600" dirty="0"/>
          </a:p>
          <a:p>
            <a:pPr marL="857250" lvl="2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800" dirty="0" err="1"/>
              <a:t>Factor</a:t>
            </a:r>
            <a:endParaRPr lang="pt-PT" sz="2800" dirty="0"/>
          </a:p>
          <a:p>
            <a:pPr marL="857250" lvl="2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800" dirty="0" err="1"/>
              <a:t>Preventive</a:t>
            </a:r>
            <a:r>
              <a:rPr lang="pt-PT" sz="2800" dirty="0"/>
              <a:t> </a:t>
            </a:r>
            <a:r>
              <a:rPr lang="pt-PT" sz="2800" dirty="0" err="1"/>
              <a:t>measures</a:t>
            </a:r>
            <a:endParaRPr lang="pt-PT" sz="2800" dirty="0"/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3200" dirty="0"/>
              <a:t>Design </a:t>
            </a:r>
            <a:r>
              <a:rPr lang="pt-PT" sz="3200" dirty="0" err="1"/>
              <a:t>phase</a:t>
            </a:r>
            <a:r>
              <a:rPr lang="pt-PT" sz="3200" dirty="0"/>
              <a:t> </a:t>
            </a:r>
            <a:r>
              <a:rPr lang="pt-PT" sz="3200" dirty="0" err="1"/>
              <a:t>useful</a:t>
            </a:r>
            <a:endParaRPr lang="pt-PT" sz="3200" dirty="0"/>
          </a:p>
          <a:p>
            <a:pPr marL="857250" lvl="2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800" dirty="0" err="1"/>
              <a:t>Type</a:t>
            </a:r>
            <a:r>
              <a:rPr lang="pt-PT" sz="2800" dirty="0"/>
              <a:t> </a:t>
            </a:r>
            <a:r>
              <a:rPr lang="pt-PT" sz="2800" dirty="0" err="1"/>
              <a:t>of</a:t>
            </a:r>
            <a:r>
              <a:rPr lang="pt-PT" sz="2800" dirty="0"/>
              <a:t> design</a:t>
            </a:r>
          </a:p>
          <a:p>
            <a:pPr marL="857250" lvl="2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800" dirty="0"/>
              <a:t>Designer </a:t>
            </a:r>
            <a:r>
              <a:rPr lang="pt-PT" sz="2800" dirty="0" err="1"/>
              <a:t>guidance</a:t>
            </a:r>
            <a:endParaRPr lang="pt-PT" sz="2800" dirty="0"/>
          </a:p>
          <a:p>
            <a:pPr marL="0" lvl="1">
              <a:spcBef>
                <a:spcPts val="0"/>
              </a:spcBef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89592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MAARD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Method of Analysis for Accident Related Design </a:t>
            </a:r>
            <a:endParaRPr lang="pt-BR" dirty="0" smtClean="0"/>
          </a:p>
          <a:p>
            <a:r>
              <a:rPr lang="pt-BR" dirty="0" smtClean="0"/>
              <a:t>Matrix that analyzed frequency and gravity of accidents</a:t>
            </a:r>
          </a:p>
          <a:p>
            <a:r>
              <a:rPr lang="pt-BR" dirty="0" smtClean="0"/>
              <a:t>Classify each type of preventive measure linking to phases of design</a:t>
            </a:r>
          </a:p>
          <a:p>
            <a:r>
              <a:rPr lang="pt-BR" dirty="0" smtClean="0"/>
              <a:t>Create a prevention guide for designers in each speciality and phase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2096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ustom 2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FFFF0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690</Words>
  <Application>Microsoft Office PowerPoint</Application>
  <PresentationFormat>Widescreen</PresentationFormat>
  <Paragraphs>161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Consolas</vt:lpstr>
      <vt:lpstr>Corbel</vt:lpstr>
      <vt:lpstr>Wingdings</vt:lpstr>
      <vt:lpstr>Wingdings 2</vt:lpstr>
      <vt:lpstr>Wingdings 3</vt:lpstr>
      <vt:lpstr>Metro</vt:lpstr>
      <vt:lpstr>Vision Zero - The role of the Design Team </vt:lpstr>
      <vt:lpstr>Motivation for study</vt:lpstr>
      <vt:lpstr>Coordinator at project preparation stage</vt:lpstr>
      <vt:lpstr>Prevention Through Design</vt:lpstr>
      <vt:lpstr>PhD Research</vt:lpstr>
      <vt:lpstr>Method</vt:lpstr>
      <vt:lpstr>Accidents analyzed</vt:lpstr>
      <vt:lpstr>Detailed Analysis</vt:lpstr>
      <vt:lpstr>MAARD</vt:lpstr>
      <vt:lpstr>MAARD Scheme</vt:lpstr>
      <vt:lpstr>MAARD Guidelines</vt:lpstr>
      <vt:lpstr>MAARD Data</vt:lpstr>
      <vt:lpstr>MAARD Indicators</vt:lpstr>
      <vt:lpstr>MMPTD Table - Management Model For Prevention Through Design</vt:lpstr>
      <vt:lpstr>MMPTD Designers Model</vt:lpstr>
      <vt:lpstr>Main Result</vt:lpstr>
      <vt:lpstr>Conclusions and questions</vt:lpstr>
      <vt:lpstr>Conclusions and questions (cont.)</vt:lpstr>
      <vt:lpstr>PowerPoint Presentation</vt:lpstr>
    </vt:vector>
  </TitlesOfParts>
  <Company>Universidade do Porto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Vision Zero - The role of the Design Team(Prof. Alfredo Soeiro, Portugal)</dc:title>
  <dc:creator>UP</dc:creator>
  <cp:lastModifiedBy>UP</cp:lastModifiedBy>
  <cp:revision>7</cp:revision>
  <dcterms:created xsi:type="dcterms:W3CDTF">2019-04-19T17:31:56Z</dcterms:created>
  <dcterms:modified xsi:type="dcterms:W3CDTF">2019-04-28T10:59:18Z</dcterms:modified>
</cp:coreProperties>
</file>