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409" r:id="rId1"/>
  </p:sldMasterIdLst>
  <p:notesMasterIdLst>
    <p:notesMasterId r:id="rId10"/>
  </p:notes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0074" autoAdjust="0"/>
    <p:restoredTop sz="94660"/>
  </p:normalViewPr>
  <p:slideViewPr>
    <p:cSldViewPr snapToGrid="0">
      <p:cViewPr varScale="1">
        <p:scale>
          <a:sx n="48" d="100"/>
          <a:sy n="48" d="100"/>
        </p:scale>
        <p:origin x="42" y="6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FDD13A-B537-4421-BB1C-E4DF51970EC2}" type="datetimeFigureOut">
              <a:rPr lang="en-US" smtClean="0"/>
              <a:t>06-Mar-17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EA3BD9-5F6B-44C4-A1AC-B340A28067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570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CAC17-1A3C-493E-A67E-62A8412B826C}" type="datetime1">
              <a:rPr lang="en-US" smtClean="0"/>
              <a:t>06-Mar-17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DEAB8-6FA1-4F42-8CA6-3B5592584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29609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C7917-8948-4709-A7A8-F7E53783FB9A}" type="datetime1">
              <a:rPr lang="en-US" smtClean="0"/>
              <a:t>06-Mar-17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DEAB8-6FA1-4F42-8CA6-3B5592584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046512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C7917-8948-4709-A7A8-F7E53783FB9A}" type="datetime1">
              <a:rPr lang="en-US" smtClean="0"/>
              <a:t>06-Mar-17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DEAB8-6FA1-4F42-8CA6-3B5592584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133211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C7917-8948-4709-A7A8-F7E53783FB9A}" type="datetime1">
              <a:rPr lang="en-US" smtClean="0"/>
              <a:t>06-Mar-17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DEAB8-6FA1-4F42-8CA6-3B5592584C45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57308828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C7917-8948-4709-A7A8-F7E53783FB9A}" type="datetime1">
              <a:rPr lang="en-US" smtClean="0"/>
              <a:t>06-Mar-17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DEAB8-6FA1-4F42-8CA6-3B5592584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945327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C7917-8948-4709-A7A8-F7E53783FB9A}" type="datetime1">
              <a:rPr lang="en-US" smtClean="0"/>
              <a:t>06-Mar-17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DEAB8-6FA1-4F42-8CA6-3B5592584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302284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C7917-8948-4709-A7A8-F7E53783FB9A}" type="datetime1">
              <a:rPr lang="en-US" smtClean="0"/>
              <a:t>06-Mar-17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DEAB8-6FA1-4F42-8CA6-3B5592584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493477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EB9D7-11EB-4CD2-A25D-A57D6E5BCF26}" type="datetime1">
              <a:rPr lang="en-US" smtClean="0"/>
              <a:t>06-Mar-17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DEAB8-6FA1-4F42-8CA6-3B5592584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075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E4A4B-DDAC-4174-8AAB-D629156CE642}" type="datetime1">
              <a:rPr lang="en-US" smtClean="0"/>
              <a:t>06-Mar-17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DEAB8-6FA1-4F42-8CA6-3B5592584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09209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72864-9C62-4066-A384-052FAD7B02F6}" type="datetime1">
              <a:rPr lang="en-US" smtClean="0"/>
              <a:t>06-Mar-17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DEAB8-6FA1-4F42-8CA6-3B5592584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366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DB5F1-A22F-41BD-976D-C547484C4F3F}" type="datetime1">
              <a:rPr lang="en-US" smtClean="0"/>
              <a:t>06-Mar-17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DEAB8-6FA1-4F42-8CA6-3B5592584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11411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AB484-2186-4A9D-9AFA-0084CEEF34A4}" type="datetime1">
              <a:rPr lang="en-US" smtClean="0"/>
              <a:t>06-Mar-17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DEAB8-6FA1-4F42-8CA6-3B5592584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948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9ECE4-9FA5-44D6-8072-4E54FF8969A6}" type="datetime1">
              <a:rPr lang="en-US" smtClean="0"/>
              <a:t>06-Mar-17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DEAB8-6FA1-4F42-8CA6-3B5592584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576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FECF2-A6DF-4C12-9718-8A5A004E9403}" type="datetime1">
              <a:rPr lang="en-US" smtClean="0"/>
              <a:t>06-Mar-17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DEAB8-6FA1-4F42-8CA6-3B5592584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186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427DE-7A78-4F70-81BA-756C1BCF51F2}" type="datetime1">
              <a:rPr lang="en-US" smtClean="0"/>
              <a:t>06-Mar-17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DEAB8-6FA1-4F42-8CA6-3B5592584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75889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D6E54-19E0-4CCB-BA09-153DB62983D6}" type="datetime1">
              <a:rPr lang="en-US" smtClean="0"/>
              <a:t>06-Mar-17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DEAB8-6FA1-4F42-8CA6-3B5592584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5880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3062E-3840-4B9D-B551-2B5026EFAD35}" type="datetime1">
              <a:rPr lang="en-US" smtClean="0"/>
              <a:t>06-Mar-17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DEAB8-6FA1-4F42-8CA6-3B5592584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1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9C7917-8948-4709-A7A8-F7E53783FB9A}" type="datetime1">
              <a:rPr lang="en-US" smtClean="0"/>
              <a:t>06-Mar-17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3DEAB8-6FA1-4F42-8CA6-3B5592584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56782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410" r:id="rId1"/>
    <p:sldLayoutId id="2147484411" r:id="rId2"/>
    <p:sldLayoutId id="2147484412" r:id="rId3"/>
    <p:sldLayoutId id="2147484413" r:id="rId4"/>
    <p:sldLayoutId id="2147484414" r:id="rId5"/>
    <p:sldLayoutId id="2147484415" r:id="rId6"/>
    <p:sldLayoutId id="2147484416" r:id="rId7"/>
    <p:sldLayoutId id="2147484417" r:id="rId8"/>
    <p:sldLayoutId id="2147484418" r:id="rId9"/>
    <p:sldLayoutId id="2147484419" r:id="rId10"/>
    <p:sldLayoutId id="2147484420" r:id="rId11"/>
    <p:sldLayoutId id="2147484421" r:id="rId12"/>
    <p:sldLayoutId id="2147484422" r:id="rId13"/>
    <p:sldLayoutId id="2147484423" r:id="rId14"/>
    <p:sldLayoutId id="2147484424" r:id="rId15"/>
    <p:sldLayoutId id="2147484425" r:id="rId16"/>
    <p:sldLayoutId id="2147484426" r:id="rId17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eani.org/" TargetMode="External"/><Relationship Id="rId2" Type="http://schemas.openxmlformats.org/officeDocument/2006/relationships/hyperlink" Target="http://www.iacee2016.com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em.org.my/v3/detailsCPD.html" TargetMode="External"/><Relationship Id="rId7" Type="http://schemas.openxmlformats.org/officeDocument/2006/relationships/hyperlink" Target="http://www.cacee.org.cn/" TargetMode="External"/><Relationship Id="rId2" Type="http://schemas.openxmlformats.org/officeDocument/2006/relationships/hyperlink" Target="https://www.engineersireland.ie/CPD-Training.aspx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apec-emf.org/?page_id=12" TargetMode="External"/><Relationship Id="rId5" Type="http://schemas.openxmlformats.org/officeDocument/2006/relationships/hyperlink" Target="https://www.tuttoingegnere.it/cni/formazione-continua" TargetMode="External"/><Relationship Id="rId4" Type="http://schemas.openxmlformats.org/officeDocument/2006/relationships/hyperlink" Target="https://www.nspe.org/resources/licensure/maintaining-license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eani.org/site/index.php?id=279" TargetMode="External"/><Relationship Id="rId2" Type="http://schemas.openxmlformats.org/officeDocument/2006/relationships/hyperlink" Target="http://www.feani.org/site/index.php?id=263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feani.org/site/index.php?id=287" TargetMode="External"/><Relationship Id="rId4" Type="http://schemas.openxmlformats.org/officeDocument/2006/relationships/hyperlink" Target="http://www.feani.org/site/index.php?id=261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valore.oern.pt/" TargetMode="External"/><Relationship Id="rId2" Type="http://schemas.openxmlformats.org/officeDocument/2006/relationships/hyperlink" Target="https://www.vdi.de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035" y="1332412"/>
            <a:ext cx="10293521" cy="1410788"/>
          </a:xfrm>
        </p:spPr>
        <p:txBody>
          <a:bodyPr>
            <a:noAutofit/>
          </a:bodyPr>
          <a:lstStyle/>
          <a:p>
            <a:r>
              <a:rPr lang="pt-BR" sz="3600" b="1" dirty="0">
                <a:solidFill>
                  <a:srgbClr val="FFFF00"/>
                </a:solidFill>
              </a:rPr>
              <a:t>Educação Continuada em Engenharia: perspectiva </a:t>
            </a:r>
            <a:r>
              <a:rPr lang="pt-BR" sz="3600" b="1" dirty="0" smtClean="0">
                <a:solidFill>
                  <a:srgbClr val="FFFF00"/>
                </a:solidFill>
              </a:rPr>
              <a:t>internacional</a:t>
            </a:r>
            <a:endParaRPr lang="en-US" sz="3600" b="1" dirty="0">
              <a:solidFill>
                <a:srgbClr val="FFFF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017521"/>
            <a:ext cx="9144000" cy="3069770"/>
          </a:xfrm>
        </p:spPr>
        <p:txBody>
          <a:bodyPr>
            <a:normAutofit fontScale="62500" lnSpcReduction="20000"/>
          </a:bodyPr>
          <a:lstStyle/>
          <a:p>
            <a:endParaRPr lang="pt-BR" dirty="0"/>
          </a:p>
          <a:p>
            <a:r>
              <a:rPr lang="pt-BR" sz="3600" b="1" i="1" dirty="0"/>
              <a:t>Alfredo </a:t>
            </a:r>
            <a:r>
              <a:rPr lang="pt-BR" sz="3600" b="1" i="1" dirty="0" smtClean="0"/>
              <a:t>Soeiro</a:t>
            </a:r>
          </a:p>
          <a:p>
            <a:r>
              <a:rPr lang="pt-BR" sz="2900" dirty="0" smtClean="0"/>
              <a:t> </a:t>
            </a:r>
            <a:r>
              <a:rPr lang="pt-BR" sz="2900" dirty="0"/>
              <a:t>Universidade do </a:t>
            </a:r>
            <a:r>
              <a:rPr lang="pt-BR" sz="2900" dirty="0" smtClean="0"/>
              <a:t>Porto</a:t>
            </a:r>
          </a:p>
          <a:p>
            <a:r>
              <a:rPr lang="pt-BR" sz="2900" dirty="0" smtClean="0"/>
              <a:t> Conselho </a:t>
            </a:r>
            <a:r>
              <a:rPr lang="pt-BR" sz="2900" dirty="0"/>
              <a:t>da International Association for Continuing Engineering </a:t>
            </a:r>
            <a:r>
              <a:rPr lang="pt-BR" sz="2900" dirty="0" smtClean="0"/>
              <a:t>Education</a:t>
            </a:r>
          </a:p>
          <a:p>
            <a:r>
              <a:rPr lang="pt-BR" sz="2900" dirty="0" smtClean="0"/>
              <a:t>Vice-coordenador EMC da FEANI</a:t>
            </a:r>
            <a:endParaRPr lang="pt-BR" sz="2900" dirty="0"/>
          </a:p>
          <a:p>
            <a:r>
              <a:rPr lang="pt-BR" sz="2900" b="1" dirty="0" smtClean="0"/>
              <a:t>50 Anos da Fundação Vanzolini</a:t>
            </a:r>
          </a:p>
          <a:p>
            <a:r>
              <a:rPr lang="pt-BR" sz="2900" dirty="0" smtClean="0"/>
              <a:t>7 Março 2017</a:t>
            </a:r>
            <a:endParaRPr lang="pt-BR" sz="29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DEAB8-6FA1-4F42-8CA6-3B5592584C4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456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PT" sz="4800" b="1" dirty="0" smtClean="0">
                <a:solidFill>
                  <a:srgbClr val="FFFF00"/>
                </a:solidFill>
              </a:rPr>
              <a:t>Sumário</a:t>
            </a:r>
            <a:r>
              <a:rPr lang="pt-PT" dirty="0" smtClean="0"/>
              <a:t> </a:t>
            </a:r>
            <a:r>
              <a:rPr lang="pt-PT" sz="2400" b="0" dirty="0" smtClean="0"/>
              <a:t>(total de 8 diapositivos)</a:t>
            </a:r>
            <a:endParaRPr lang="en-US" sz="2400" b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pt-BR" sz="4000" dirty="0" smtClean="0"/>
              <a:t>1 - IACEE (</a:t>
            </a:r>
            <a:r>
              <a:rPr lang="pt-BR" sz="4000" dirty="0" smtClean="0">
                <a:hlinkClick r:id="rId2"/>
              </a:rPr>
              <a:t>www.iacee.com</a:t>
            </a:r>
            <a:r>
              <a:rPr lang="pt-BR" sz="4000" dirty="0"/>
              <a:t>) </a:t>
            </a:r>
            <a:endParaRPr lang="pt-BR" sz="4000" dirty="0" smtClean="0"/>
          </a:p>
          <a:p>
            <a:pPr marL="0" indent="0" algn="ctr">
              <a:buNone/>
            </a:pPr>
            <a:r>
              <a:rPr lang="pt-BR" sz="4000" dirty="0" smtClean="0"/>
              <a:t>2 - </a:t>
            </a:r>
            <a:r>
              <a:rPr lang="pt-BR" sz="4000" dirty="0" smtClean="0"/>
              <a:t>Qualificação profissional de engenheiros </a:t>
            </a:r>
          </a:p>
          <a:p>
            <a:pPr marL="0" indent="0" algn="ctr">
              <a:buNone/>
            </a:pPr>
            <a:r>
              <a:rPr lang="pt-BR" sz="4000" dirty="0" smtClean="0"/>
              <a:t>3 - FEANI (</a:t>
            </a:r>
            <a:r>
              <a:rPr lang="pt-BR" sz="4000" dirty="0" smtClean="0">
                <a:hlinkClick r:id="rId3"/>
              </a:rPr>
              <a:t>www.feani.org</a:t>
            </a:r>
            <a:r>
              <a:rPr lang="pt-BR" sz="4000" dirty="0" smtClean="0"/>
              <a:t>) </a:t>
            </a:r>
          </a:p>
          <a:p>
            <a:pPr marL="0" indent="0" algn="ctr">
              <a:buNone/>
            </a:pPr>
            <a:r>
              <a:rPr lang="pt-BR" sz="4000" dirty="0" smtClean="0"/>
              <a:t>4 - Competências adquiridas </a:t>
            </a:r>
            <a:r>
              <a:rPr lang="pt-BR" sz="4000" dirty="0"/>
              <a:t>de modo informal e não formal </a:t>
            </a:r>
            <a:endParaRPr lang="pt-BR" sz="4000" dirty="0" smtClean="0"/>
          </a:p>
          <a:p>
            <a:pPr marL="0" indent="0" algn="ctr">
              <a:buNone/>
            </a:pPr>
            <a:r>
              <a:rPr lang="pt-BR" sz="4000" dirty="0" smtClean="0"/>
              <a:t>5- História do Futuro (pessoal!)</a:t>
            </a:r>
            <a:endParaRPr lang="pt-BR" sz="40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DEAB8-6FA1-4F42-8CA6-3B5592584C45}" type="slidenum">
              <a:rPr lang="en-US" sz="2000" smtClean="0">
                <a:solidFill>
                  <a:schemeClr val="tx1"/>
                </a:solidFill>
              </a:rPr>
              <a:t>2</a:t>
            </a:fld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4152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PT" b="1" dirty="0" smtClean="0">
                <a:solidFill>
                  <a:srgbClr val="FFFF00"/>
                </a:solidFill>
              </a:rPr>
              <a:t>IACEE – International Association of Continuing Engineering Education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Fundada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1989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Pequim</a:t>
            </a:r>
            <a:endParaRPr lang="en-US" dirty="0" smtClean="0"/>
          </a:p>
          <a:p>
            <a:r>
              <a:rPr lang="en-US" dirty="0" err="1" smtClean="0"/>
              <a:t>Origem</a:t>
            </a:r>
            <a:r>
              <a:rPr lang="en-US" dirty="0" smtClean="0"/>
              <a:t> </a:t>
            </a:r>
            <a:r>
              <a:rPr lang="en-US" dirty="0" err="1" smtClean="0"/>
              <a:t>num</a:t>
            </a:r>
            <a:r>
              <a:rPr lang="en-US" dirty="0" smtClean="0"/>
              <a:t> </a:t>
            </a:r>
            <a:r>
              <a:rPr lang="en-US" dirty="0" err="1" smtClean="0"/>
              <a:t>grupo</a:t>
            </a:r>
            <a:r>
              <a:rPr lang="en-US" dirty="0" smtClean="0"/>
              <a:t> de </a:t>
            </a:r>
            <a:r>
              <a:rPr lang="en-US" dirty="0" err="1" smtClean="0"/>
              <a:t>trabalho</a:t>
            </a:r>
            <a:r>
              <a:rPr lang="en-US" dirty="0" smtClean="0"/>
              <a:t> </a:t>
            </a:r>
            <a:r>
              <a:rPr lang="en-US" dirty="0" err="1" smtClean="0"/>
              <a:t>apoiado</a:t>
            </a:r>
            <a:r>
              <a:rPr lang="en-US" dirty="0" smtClean="0"/>
              <a:t> pela UNESCO </a:t>
            </a:r>
            <a:r>
              <a:rPr lang="en-US" dirty="0" err="1" smtClean="0"/>
              <a:t>em</a:t>
            </a:r>
            <a:r>
              <a:rPr lang="en-US" dirty="0" smtClean="0"/>
              <a:t> 1970</a:t>
            </a:r>
          </a:p>
          <a:p>
            <a:r>
              <a:rPr lang="en-US" dirty="0" err="1" smtClean="0"/>
              <a:t>Organização</a:t>
            </a:r>
            <a:r>
              <a:rPr lang="en-US" dirty="0" smtClean="0"/>
              <a:t> </a:t>
            </a:r>
            <a:r>
              <a:rPr lang="en-US" dirty="0" err="1" smtClean="0"/>
              <a:t>única</a:t>
            </a:r>
            <a:r>
              <a:rPr lang="en-US" dirty="0" smtClean="0"/>
              <a:t> </a:t>
            </a:r>
            <a:r>
              <a:rPr lang="en-US" dirty="0" err="1" smtClean="0"/>
              <a:t>mundial</a:t>
            </a:r>
            <a:r>
              <a:rPr lang="en-US" dirty="0" smtClean="0"/>
              <a:t> </a:t>
            </a:r>
            <a:r>
              <a:rPr lang="en-US" dirty="0" err="1" smtClean="0"/>
              <a:t>dedicada</a:t>
            </a:r>
            <a:r>
              <a:rPr lang="en-US" dirty="0" smtClean="0"/>
              <a:t> à </a:t>
            </a:r>
            <a:r>
              <a:rPr lang="en-US" dirty="0" err="1" smtClean="0"/>
              <a:t>Educação</a:t>
            </a:r>
            <a:r>
              <a:rPr lang="en-US" dirty="0" smtClean="0"/>
              <a:t> </a:t>
            </a:r>
            <a:r>
              <a:rPr lang="en-US" dirty="0" err="1" smtClean="0"/>
              <a:t>Continuada</a:t>
            </a:r>
            <a:r>
              <a:rPr lang="en-US" dirty="0" smtClean="0"/>
              <a:t> da </a:t>
            </a:r>
            <a:r>
              <a:rPr lang="en-US" dirty="0" err="1" smtClean="0"/>
              <a:t>Engenharia</a:t>
            </a:r>
            <a:r>
              <a:rPr lang="en-US" dirty="0" smtClean="0"/>
              <a:t> (ECE)</a:t>
            </a:r>
          </a:p>
          <a:p>
            <a:r>
              <a:rPr lang="en-US" dirty="0" err="1" smtClean="0"/>
              <a:t>Cerca</a:t>
            </a:r>
            <a:r>
              <a:rPr lang="en-US" dirty="0" smtClean="0"/>
              <a:t> de 35 </a:t>
            </a:r>
            <a:r>
              <a:rPr lang="en-US" dirty="0" err="1" smtClean="0"/>
              <a:t>países</a:t>
            </a:r>
            <a:r>
              <a:rPr lang="en-US" dirty="0" smtClean="0"/>
              <a:t>, </a:t>
            </a:r>
            <a:r>
              <a:rPr lang="en-US" dirty="0" err="1" smtClean="0"/>
              <a:t>cerca</a:t>
            </a:r>
            <a:r>
              <a:rPr lang="en-US" dirty="0" smtClean="0"/>
              <a:t> de 300 </a:t>
            </a:r>
            <a:r>
              <a:rPr lang="en-US" dirty="0" err="1" smtClean="0"/>
              <a:t>membros</a:t>
            </a:r>
            <a:r>
              <a:rPr lang="en-US" dirty="0" smtClean="0"/>
              <a:t> </a:t>
            </a:r>
            <a:r>
              <a:rPr lang="en-US" dirty="0" err="1" smtClean="0"/>
              <a:t>indústria</a:t>
            </a:r>
            <a:r>
              <a:rPr lang="en-US" dirty="0" smtClean="0"/>
              <a:t>, academia e </a:t>
            </a:r>
            <a:r>
              <a:rPr lang="en-US" dirty="0" err="1" smtClean="0"/>
              <a:t>individuais</a:t>
            </a:r>
            <a:endParaRPr lang="en-US" dirty="0" smtClean="0"/>
          </a:p>
          <a:p>
            <a:r>
              <a:rPr lang="en-US" dirty="0" err="1" smtClean="0"/>
              <a:t>Qualidade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ECE, </a:t>
            </a:r>
            <a:r>
              <a:rPr lang="en-US" dirty="0" err="1" smtClean="0"/>
              <a:t>Formação</a:t>
            </a:r>
            <a:r>
              <a:rPr lang="en-US" dirty="0" smtClean="0"/>
              <a:t> </a:t>
            </a:r>
            <a:r>
              <a:rPr lang="en-US" dirty="0" err="1" smtClean="0"/>
              <a:t>gestores</a:t>
            </a:r>
            <a:r>
              <a:rPr lang="en-US" dirty="0" smtClean="0"/>
              <a:t> ECE, </a:t>
            </a:r>
            <a:r>
              <a:rPr lang="en-US" dirty="0" err="1" smtClean="0"/>
              <a:t>Iniciativas</a:t>
            </a:r>
            <a:r>
              <a:rPr lang="en-US" dirty="0" smtClean="0"/>
              <a:t> </a:t>
            </a:r>
            <a:r>
              <a:rPr lang="en-US" dirty="0" err="1" smtClean="0"/>
              <a:t>Globais</a:t>
            </a:r>
            <a:r>
              <a:rPr lang="en-US" dirty="0" smtClean="0"/>
              <a:t> (</a:t>
            </a:r>
            <a:r>
              <a:rPr lang="en-US" dirty="0" err="1" smtClean="0"/>
              <a:t>Declaração</a:t>
            </a:r>
            <a:r>
              <a:rPr lang="en-US" dirty="0" smtClean="0"/>
              <a:t> do Porto) e “Networking”</a:t>
            </a:r>
          </a:p>
          <a:p>
            <a:r>
              <a:rPr lang="pt-PT" dirty="0" smtClean="0"/>
              <a:t>Conferências (São Paulo e Rio – 1995, Porto – 2016 e México – 2018)</a:t>
            </a:r>
            <a:endParaRPr lang="en-US" dirty="0" smtClean="0"/>
          </a:p>
          <a:p>
            <a:r>
              <a:rPr lang="en-US" dirty="0" err="1" smtClean="0"/>
              <a:t>Participem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rede</a:t>
            </a:r>
            <a:r>
              <a:rPr lang="en-US" dirty="0" smtClean="0"/>
              <a:t> e </a:t>
            </a:r>
            <a:r>
              <a:rPr lang="en-US" dirty="0" err="1" smtClean="0"/>
              <a:t>partilhem</a:t>
            </a:r>
            <a:r>
              <a:rPr lang="en-US" dirty="0" smtClean="0"/>
              <a:t> </a:t>
            </a:r>
            <a:r>
              <a:rPr lang="en-US" dirty="0" err="1" smtClean="0"/>
              <a:t>experiências</a:t>
            </a:r>
            <a:r>
              <a:rPr lang="en-US" dirty="0" smtClean="0"/>
              <a:t>!</a:t>
            </a:r>
            <a:r>
              <a:rPr lang="en-US" dirty="0"/>
              <a:t> 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14897" cy="365125"/>
          </a:xfrm>
        </p:spPr>
        <p:txBody>
          <a:bodyPr/>
          <a:lstStyle/>
          <a:p>
            <a:fld id="{EF3DEAB8-6FA1-4F42-8CA6-3B5592584C45}" type="slidenum">
              <a:rPr lang="en-US" sz="2000" b="1" smtClean="0"/>
              <a:t>3</a:t>
            </a:fld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4217742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b="1" dirty="0" smtClean="0">
                <a:solidFill>
                  <a:srgbClr val="FFFF00"/>
                </a:solidFill>
              </a:rPr>
              <a:t>2. Qualificação profissional engenheiros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t-PT" sz="3600" dirty="0" smtClean="0"/>
              <a:t>Vários países obrigam a ECE regular</a:t>
            </a:r>
          </a:p>
          <a:p>
            <a:r>
              <a:rPr lang="pt-PT" sz="3600" dirty="0" smtClean="0">
                <a:hlinkClick r:id="rId2"/>
              </a:rPr>
              <a:t>Irlanda</a:t>
            </a:r>
            <a:endParaRPr lang="pt-PT" sz="3600" dirty="0" smtClean="0"/>
          </a:p>
          <a:p>
            <a:r>
              <a:rPr lang="pt-PT" sz="3600" dirty="0" smtClean="0">
                <a:hlinkClick r:id="rId3"/>
              </a:rPr>
              <a:t>Malásia</a:t>
            </a:r>
            <a:endParaRPr lang="pt-PT" sz="3600" dirty="0" smtClean="0"/>
          </a:p>
          <a:p>
            <a:r>
              <a:rPr lang="pt-PT" sz="3600" dirty="0" smtClean="0">
                <a:hlinkClick r:id="rId4"/>
              </a:rPr>
              <a:t>EUA</a:t>
            </a:r>
            <a:endParaRPr lang="pt-PT" sz="3600" dirty="0" smtClean="0"/>
          </a:p>
          <a:p>
            <a:r>
              <a:rPr lang="pt-PT" sz="3600" dirty="0" smtClean="0">
                <a:hlinkClick r:id="rId5"/>
              </a:rPr>
              <a:t>Itália</a:t>
            </a:r>
            <a:endParaRPr lang="pt-PT" sz="3600" dirty="0" smtClean="0"/>
          </a:p>
          <a:p>
            <a:r>
              <a:rPr lang="pt-PT" sz="3600" dirty="0" smtClean="0">
                <a:hlinkClick r:id="rId6"/>
              </a:rPr>
              <a:t>APEC</a:t>
            </a:r>
            <a:endParaRPr lang="pt-PT" sz="3600" dirty="0" smtClean="0"/>
          </a:p>
          <a:p>
            <a:r>
              <a:rPr lang="pt-PT" sz="3600" dirty="0" smtClean="0">
                <a:hlinkClick r:id="rId7"/>
              </a:rPr>
              <a:t>China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DEAB8-6FA1-4F42-8CA6-3B5592584C45}" type="slidenum">
              <a:rPr lang="en-US" sz="2400" b="1" smtClean="0"/>
              <a:t>4</a:t>
            </a:fld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03504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b="1" dirty="0" smtClean="0">
                <a:solidFill>
                  <a:srgbClr val="FFFF00"/>
                </a:solidFill>
              </a:rPr>
              <a:t>3. FEANI – Federação Europeia Associações Nacionais Engenheiros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PT" dirty="0" smtClean="0"/>
              <a:t>33 países</a:t>
            </a:r>
          </a:p>
          <a:p>
            <a:r>
              <a:rPr lang="pt-PT" dirty="0" smtClean="0"/>
              <a:t>Conselho e Comissão Europeia de Monitorização (EMC)</a:t>
            </a:r>
          </a:p>
          <a:p>
            <a:r>
              <a:rPr lang="pt-PT" dirty="0" smtClean="0">
                <a:hlinkClick r:id="rId2"/>
              </a:rPr>
              <a:t>INDEX</a:t>
            </a:r>
            <a:r>
              <a:rPr lang="pt-PT" dirty="0" smtClean="0"/>
              <a:t> – Lista de cursos Europeus de Engenharia</a:t>
            </a:r>
          </a:p>
          <a:p>
            <a:r>
              <a:rPr lang="pt-PT" dirty="0" smtClean="0">
                <a:hlinkClick r:id="rId3"/>
              </a:rPr>
              <a:t>Engineering Card </a:t>
            </a:r>
            <a:r>
              <a:rPr lang="pt-PT" dirty="0" smtClean="0"/>
              <a:t>(Cartão Europeu)</a:t>
            </a:r>
          </a:p>
          <a:p>
            <a:r>
              <a:rPr lang="pt-PT" dirty="0" smtClean="0">
                <a:hlinkClick r:id="rId4"/>
              </a:rPr>
              <a:t>Título EurIng </a:t>
            </a:r>
            <a:r>
              <a:rPr lang="pt-PT" dirty="0" smtClean="0"/>
              <a:t>(Engenheiro Europeu)</a:t>
            </a:r>
          </a:p>
          <a:p>
            <a:r>
              <a:rPr lang="pt-PT" dirty="0" smtClean="0">
                <a:hlinkClick r:id="rId5"/>
              </a:rPr>
              <a:t>Política CPD </a:t>
            </a:r>
            <a:r>
              <a:rPr lang="pt-PT" dirty="0" smtClean="0"/>
              <a:t>(Desenvolvimento Profissional Continuado)</a:t>
            </a:r>
          </a:p>
          <a:p>
            <a:r>
              <a:rPr lang="pt-PT" dirty="0" smtClean="0"/>
              <a:t>Sistema de créditos para CPD</a:t>
            </a:r>
          </a:p>
          <a:p>
            <a:r>
              <a:rPr lang="pt-PT" dirty="0" smtClean="0"/>
              <a:t>Pesquisa e promoção de CPD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DEAB8-6FA1-4F42-8CA6-3B5592584C45}" type="slidenum">
              <a:rPr lang="en-US" sz="2400" b="1" smtClean="0"/>
              <a:t>5</a:t>
            </a:fld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71630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b="1" dirty="0" smtClean="0">
                <a:solidFill>
                  <a:srgbClr val="FFFF00"/>
                </a:solidFill>
              </a:rPr>
              <a:t>4. Validação Aprendizagem Formal e Informal de Engenheiros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pt-PT" sz="3600" dirty="0" smtClean="0"/>
          </a:p>
          <a:p>
            <a:r>
              <a:rPr lang="pt-PT" sz="3600" dirty="0" smtClean="0"/>
              <a:t>Projecto coordenado por </a:t>
            </a:r>
            <a:r>
              <a:rPr lang="pt-PT" sz="3600" dirty="0" smtClean="0">
                <a:hlinkClick r:id="rId2"/>
              </a:rPr>
              <a:t>VDI</a:t>
            </a:r>
            <a:r>
              <a:rPr lang="pt-PT" sz="3600" dirty="0" smtClean="0"/>
              <a:t> (Alemanha) </a:t>
            </a:r>
          </a:p>
          <a:p>
            <a:r>
              <a:rPr lang="pt-PT" sz="3600" dirty="0" smtClean="0"/>
              <a:t>Registo de CPD (ou ECE)</a:t>
            </a:r>
          </a:p>
          <a:p>
            <a:r>
              <a:rPr lang="pt-PT" sz="3600" dirty="0" smtClean="0">
                <a:hlinkClick r:id="rId3"/>
              </a:rPr>
              <a:t>VALORE</a:t>
            </a:r>
            <a:endParaRPr lang="pt-PT" sz="3600" dirty="0" smtClean="0"/>
          </a:p>
          <a:p>
            <a:r>
              <a:rPr lang="pt-PT" sz="3600" dirty="0" smtClean="0"/>
              <a:t>E-portefolio</a:t>
            </a:r>
          </a:p>
          <a:p>
            <a:r>
              <a:rPr lang="pt-PT" sz="3600" dirty="0" smtClean="0"/>
              <a:t>Validação pessoal</a:t>
            </a:r>
          </a:p>
          <a:p>
            <a:r>
              <a:rPr lang="pt-PT" sz="3600" dirty="0" smtClean="0"/>
              <a:t>Validação por pares</a:t>
            </a:r>
          </a:p>
          <a:p>
            <a:pPr marL="457200" lvl="1" indent="0">
              <a:buNone/>
            </a:pPr>
            <a:endParaRPr lang="pt-PT" dirty="0"/>
          </a:p>
          <a:p>
            <a:pPr marL="457200" lvl="1" indent="0">
              <a:buNone/>
            </a:pPr>
            <a:endParaRPr lang="pt-PT" dirty="0" smtClean="0"/>
          </a:p>
          <a:p>
            <a:pPr marL="457200" lvl="1" indent="0">
              <a:buNone/>
            </a:pPr>
            <a:endParaRPr lang="pt-PT" dirty="0" smtClean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DEAB8-6FA1-4F42-8CA6-3B5592584C45}" type="slidenum">
              <a:rPr lang="en-US" sz="2400" smtClean="0"/>
              <a:t>6</a:t>
            </a:fld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01897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b="1" dirty="0" smtClean="0">
                <a:solidFill>
                  <a:srgbClr val="FFFF00"/>
                </a:solidFill>
              </a:rPr>
              <a:t>5. História do Futuro da ECE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t-PT" sz="2400" dirty="0" smtClean="0"/>
              <a:t>ECE regular mandatória</a:t>
            </a:r>
          </a:p>
          <a:p>
            <a:r>
              <a:rPr lang="pt-PT" sz="2400" dirty="0" smtClean="0"/>
              <a:t>Abundância de oferta de EAD - </a:t>
            </a:r>
            <a:r>
              <a:rPr lang="pt-PT" sz="2400" dirty="0" smtClean="0"/>
              <a:t>MOOCs e modulares</a:t>
            </a:r>
          </a:p>
          <a:p>
            <a:r>
              <a:rPr lang="pt-PT" sz="2400" dirty="0" smtClean="0"/>
              <a:t>Acreditação de fornecedores de ECE</a:t>
            </a:r>
          </a:p>
          <a:p>
            <a:r>
              <a:rPr lang="pt-PT" sz="2400" dirty="0" smtClean="0"/>
              <a:t>Validação da ECE</a:t>
            </a:r>
          </a:p>
          <a:p>
            <a:r>
              <a:rPr lang="pt-PT" sz="2400" dirty="0" smtClean="0"/>
              <a:t>Organizações profissionais</a:t>
            </a:r>
          </a:p>
          <a:p>
            <a:r>
              <a:rPr lang="pt-PT" sz="2400" dirty="0" smtClean="0"/>
              <a:t>Universidades e outros como mentores, tutores e certificadores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DEAB8-6FA1-4F42-8CA6-3B5592584C45}" type="slidenum">
              <a:rPr lang="en-US" sz="2400" b="1" smtClean="0"/>
              <a:t>7</a:t>
            </a:fld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883710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pt-PT" sz="7200" dirty="0" smtClean="0">
                <a:solidFill>
                  <a:srgbClr val="FFFF00"/>
                </a:solidFill>
              </a:rPr>
              <a:t>Obrigado!</a:t>
            </a:r>
          </a:p>
          <a:p>
            <a:pPr marL="0" indent="0" algn="ctr">
              <a:buNone/>
            </a:pPr>
            <a:r>
              <a:rPr lang="pt-PT" sz="7200" dirty="0" smtClean="0"/>
              <a:t>avsoeiro@fe.up.pt</a:t>
            </a:r>
            <a:endParaRPr lang="en-US" sz="7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DEAB8-6FA1-4F42-8CA6-3B5592584C4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543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Custom 4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FFFF00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Damask</Template>
  <TotalTime>127</TotalTime>
  <Words>321</Words>
  <Application>Microsoft Office PowerPoint</Application>
  <PresentationFormat>Widescreen</PresentationFormat>
  <Paragraphs>66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Bookman Old Style</vt:lpstr>
      <vt:lpstr>Calibri</vt:lpstr>
      <vt:lpstr>Rockwell</vt:lpstr>
      <vt:lpstr>Damask</vt:lpstr>
      <vt:lpstr>Educação Continuada em Engenharia: perspectiva internacional</vt:lpstr>
      <vt:lpstr>Sumário (total de 8 diapositivos)</vt:lpstr>
      <vt:lpstr>IACEE – International Association of Continuing Engineering Education</vt:lpstr>
      <vt:lpstr>2. Qualificação profissional engenheiros</vt:lpstr>
      <vt:lpstr>3. FEANI – Federação Europeia Associações Nacionais Engenheiros</vt:lpstr>
      <vt:lpstr>4. Validação Aprendizagem Formal e Informal de Engenheiros</vt:lpstr>
      <vt:lpstr>5. História do Futuro da ECE</vt:lpstr>
      <vt:lpstr>PowerPoint Presentation</vt:lpstr>
    </vt:vector>
  </TitlesOfParts>
  <Company>Universidade do Porto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Educação Continuada em Engenharia: perspectiva internacional</dc:title>
  <dc:creator>UP</dc:creator>
  <cp:lastModifiedBy>UP</cp:lastModifiedBy>
  <cp:revision>19</cp:revision>
  <dcterms:created xsi:type="dcterms:W3CDTF">2017-03-06T16:51:24Z</dcterms:created>
  <dcterms:modified xsi:type="dcterms:W3CDTF">2017-03-06T18:58:29Z</dcterms:modified>
</cp:coreProperties>
</file>